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6" r:id="rId3"/>
    <p:sldMasterId id="2147483683" r:id="rId4"/>
    <p:sldMasterId id="2147483692" r:id="rId5"/>
    <p:sldMasterId id="2147483701" r:id="rId6"/>
  </p:sldMasterIdLst>
  <p:notesMasterIdLst>
    <p:notesMasterId r:id="rId63"/>
  </p:notesMasterIdLst>
  <p:sldIdLst>
    <p:sldId id="256" r:id="rId7"/>
    <p:sldId id="257" r:id="rId8"/>
    <p:sldId id="298" r:id="rId9"/>
    <p:sldId id="258" r:id="rId10"/>
    <p:sldId id="293" r:id="rId11"/>
    <p:sldId id="294" r:id="rId12"/>
    <p:sldId id="299" r:id="rId13"/>
    <p:sldId id="300" r:id="rId14"/>
    <p:sldId id="301" r:id="rId15"/>
    <p:sldId id="261" r:id="rId16"/>
    <p:sldId id="312" r:id="rId17"/>
    <p:sldId id="279" r:id="rId18"/>
    <p:sldId id="282" r:id="rId19"/>
    <p:sldId id="303" r:id="rId20"/>
    <p:sldId id="283" r:id="rId21"/>
    <p:sldId id="284" r:id="rId22"/>
    <p:sldId id="285" r:id="rId23"/>
    <p:sldId id="296" r:id="rId24"/>
    <p:sldId id="287" r:id="rId25"/>
    <p:sldId id="288" r:id="rId26"/>
    <p:sldId id="289" r:id="rId27"/>
    <p:sldId id="290" r:id="rId28"/>
    <p:sldId id="291" r:id="rId29"/>
    <p:sldId id="316" r:id="rId30"/>
    <p:sldId id="314" r:id="rId31"/>
    <p:sldId id="304" r:id="rId32"/>
    <p:sldId id="305" r:id="rId33"/>
    <p:sldId id="306" r:id="rId34"/>
    <p:sldId id="307" r:id="rId35"/>
    <p:sldId id="308" r:id="rId36"/>
    <p:sldId id="310" r:id="rId37"/>
    <p:sldId id="309" r:id="rId38"/>
    <p:sldId id="311" r:id="rId39"/>
    <p:sldId id="315" r:id="rId40"/>
    <p:sldId id="317" r:id="rId41"/>
    <p:sldId id="260" r:id="rId42"/>
    <p:sldId id="262" r:id="rId43"/>
    <p:sldId id="292" r:id="rId44"/>
    <p:sldId id="264" r:id="rId45"/>
    <p:sldId id="265" r:id="rId46"/>
    <p:sldId id="266" r:id="rId47"/>
    <p:sldId id="267" r:id="rId48"/>
    <p:sldId id="268" r:id="rId49"/>
    <p:sldId id="269" r:id="rId50"/>
    <p:sldId id="270" r:id="rId51"/>
    <p:sldId id="313" r:id="rId52"/>
    <p:sldId id="271" r:id="rId53"/>
    <p:sldId id="272" r:id="rId54"/>
    <p:sldId id="273" r:id="rId55"/>
    <p:sldId id="274" r:id="rId56"/>
    <p:sldId id="275" r:id="rId57"/>
    <p:sldId id="276" r:id="rId58"/>
    <p:sldId id="277" r:id="rId59"/>
    <p:sldId id="278" r:id="rId60"/>
    <p:sldId id="318" r:id="rId61"/>
    <p:sldId id="31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34596" autoAdjust="0"/>
    <p:restoredTop sz="86456" autoAdjust="0"/>
  </p:normalViewPr>
  <p:slideViewPr>
    <p:cSldViewPr snapToGrid="0">
      <p:cViewPr>
        <p:scale>
          <a:sx n="70" d="100"/>
          <a:sy n="70" d="100"/>
        </p:scale>
        <p:origin x="246" y="960"/>
      </p:cViewPr>
      <p:guideLst/>
    </p:cSldViewPr>
  </p:slideViewPr>
  <p:outlineViewPr>
    <p:cViewPr>
      <p:scale>
        <a:sx n="33" d="100"/>
        <a:sy n="33" d="100"/>
      </p:scale>
      <p:origin x="0" y="-24792"/>
    </p:cViewPr>
  </p:outlineViewPr>
  <p:notesTextViewPr>
    <p:cViewPr>
      <p:scale>
        <a:sx n="1" d="1"/>
        <a:sy n="1" d="1"/>
      </p:scale>
      <p:origin x="0" y="0"/>
    </p:cViewPr>
  </p:notesTextViewPr>
  <p:sorterViewPr>
    <p:cViewPr>
      <p:scale>
        <a:sx n="100" d="100"/>
        <a:sy n="100" d="100"/>
      </p:scale>
      <p:origin x="0" y="-1377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40697-B4B1-47C0-AD4E-142128EED50C}" type="datetimeFigureOut">
              <a:rPr lang="en-US" smtClean="0"/>
              <a:t>2/18/2020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6348B-95E2-4292-AC2A-FA6ADC209658}" type="slidenum">
              <a:rPr lang="en-US" smtClean="0"/>
              <a:t>‹#›</a:t>
            </a:fld>
            <a:endParaRPr lang="en-US"/>
          </a:p>
        </p:txBody>
      </p:sp>
    </p:spTree>
    <p:extLst>
      <p:ext uri="{BB962C8B-B14F-4D97-AF65-F5344CB8AC3E}">
        <p14:creationId xmlns:p14="http://schemas.microsoft.com/office/powerpoint/2010/main" val="1231316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atl.semtechsolutions.com/node/18/membrane-filtration-technology"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evoqua.com/en/brands/Memcor/Pages/memcor-xs.aspx"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moralescompany.com/completed-projects/water-treatment-plants" TargetMode="External"/><Relationship Id="rId4" Type="http://schemas.openxmlformats.org/officeDocument/2006/relationships/hyperlink" Target="http://www.tdtnews.com/news/article_679b5530-a629-11e7-8d69-0ff68a1a883c.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oralescompany.com/completed-projects/water-treatment-plant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eurerresearch.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628619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22</a:t>
            </a:fld>
            <a:endParaRPr lang="en-US"/>
          </a:p>
        </p:txBody>
      </p:sp>
    </p:spTree>
    <p:extLst>
      <p:ext uri="{BB962C8B-B14F-4D97-AF65-F5344CB8AC3E}">
        <p14:creationId xmlns:p14="http://schemas.microsoft.com/office/powerpoint/2010/main" val="1810876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26</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39809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27</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3738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28</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extLst>
      <p:ext uri="{BB962C8B-B14F-4D97-AF65-F5344CB8AC3E}">
        <p14:creationId xmlns:p14="http://schemas.microsoft.com/office/powerpoint/2010/main" val="145849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 happens if we have an </a:t>
            </a:r>
            <a:r>
              <a:rPr lang="en-US" baseline="0" dirty="0" err="1" smtClean="0"/>
              <a:t>upflow</a:t>
            </a:r>
            <a:r>
              <a:rPr lang="en-US" baseline="0" dirty="0" smtClean="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extLst>
      <p:ext uri="{BB962C8B-B14F-4D97-AF65-F5344CB8AC3E}">
        <p14:creationId xmlns:p14="http://schemas.microsoft.com/office/powerpoint/2010/main" val="3722114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bigger</a:t>
            </a:r>
            <a:r>
              <a:rPr lang="en-US" baseline="0" dirty="0" smtClean="0"/>
              <a:t> flocs there is less head loss at breakthrough! </a:t>
            </a:r>
          </a:p>
          <a:p>
            <a:r>
              <a:rPr lang="en-US" dirty="0" smtClean="0"/>
              <a:t>With bigger</a:t>
            </a:r>
            <a:r>
              <a:rPr lang="en-US" baseline="0" dirty="0" smtClean="0"/>
              <a:t> flocs there is more head loss per mass of particles removed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2953715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Backwash Sedimentation $2,607,785</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33232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Brent </a:t>
            </a:r>
            <a:r>
              <a:rPr lang="en-US" dirty="0" err="1" smtClean="0"/>
              <a:t>Alspach</a:t>
            </a:r>
            <a:endParaRPr lang="en-US" dirty="0" smtClean="0"/>
          </a:p>
          <a:p>
            <a:endParaRPr lang="en-US" dirty="0" smtClean="0"/>
          </a:p>
          <a:p>
            <a:r>
              <a:rPr lang="en-US" sz="1200" b="0" i="0" kern="1200" dirty="0" smtClean="0">
                <a:solidFill>
                  <a:schemeClr val="tx1"/>
                </a:solidFill>
                <a:effectLst/>
                <a:latin typeface="Arial" pitchFamily="34" charset="0"/>
                <a:ea typeface="+mn-ea"/>
                <a:cs typeface="+mn-cs"/>
              </a:rPr>
              <a:t>Membrane filtration is certainly carving out a substantive niche in drinking water treatment, but I wouldn’t say that they’re generally preferred; nor would I expect them to overtake the use of conventional treatment any time soon.</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I’m not aware of any generalized comparison between media (rapid sand) filters and MF/UF, primarily due lots of variability with site-specific factors, the membrane product used, and system capacity, among others.  The performance comparison should be pretty straightforward, but the relative costs and other issues (e.g., maintenance, automation, etc.) can be very different from site-to-site and client-to-client.</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It might be better to simply stick to performance-based factors in teaching your class, and then noting the other items that are more subjective and can influence the selection of one technology over another.  This would have more practical value for your students then some kind of a generalized comparison that is assumed (almost certainly erroneously) to be broadly applicable.</a:t>
            </a:r>
          </a:p>
          <a:p>
            <a:r>
              <a:rPr lang="en-US" sz="1200" b="0" i="0" kern="1200" dirty="0" smtClean="0">
                <a:solidFill>
                  <a:schemeClr val="tx1"/>
                </a:solidFill>
                <a:effectLst/>
                <a:latin typeface="Arial" pitchFamily="34" charset="0"/>
                <a:ea typeface="+mn-ea"/>
                <a:cs typeface="+mn-cs"/>
              </a:rPr>
              <a:t> </a:t>
            </a:r>
          </a:p>
          <a:p>
            <a:r>
              <a:rPr lang="en-US" dirty="0" smtClean="0"/>
              <a:t>Membranes (and other advanced treatment technologies) are the same as more conventional processes, in which you’d do some calculations to size the system, based on theory described in texts.  In practice, as an engineer, you really have to understand what the technology is capable of doing, along with its pros and cons, operational nuances, potential challenges, etc., and then if the technology is a good candidate for an application, you’d rely on the vendor to size the system.  Alternatively, if possible within budget and scheduling constraints, you might also conduct a pilot test, which would give the engineer more direct information to specify design criteria.  (Just to clarify – this is MF/UF; the paradigm is a bit different than NF/RO.) </a:t>
            </a:r>
          </a:p>
          <a:p>
            <a:r>
              <a:rPr lang="en-US" dirty="0" smtClean="0"/>
              <a:t> </a:t>
            </a:r>
          </a:p>
          <a:p>
            <a:r>
              <a:rPr lang="en-US" dirty="0" smtClean="0"/>
              <a:t>There are some AWWA Manuals of Practice for both MF/UF and NF/RO, and those have some interesting information that might be of use.  Those are all prepared by volunteers (i.e., people like us who donate our time and expertise) in the profession, so they tend to be more practical than theoretical.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37</a:t>
            </a:fld>
            <a:endParaRPr lang="en-US"/>
          </a:p>
        </p:txBody>
      </p:sp>
    </p:spTree>
    <p:extLst>
      <p:ext uri="{BB962C8B-B14F-4D97-AF65-F5344CB8AC3E}">
        <p14:creationId xmlns:p14="http://schemas.microsoft.com/office/powerpoint/2010/main" val="1925380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a:t>
            </a:r>
            <a:r>
              <a:rPr lang="en-US" sz="1200" b="0" i="0" kern="1200" dirty="0" smtClean="0">
                <a:solidFill>
                  <a:schemeClr val="tx1"/>
                </a:solidFill>
                <a:effectLst/>
                <a:latin typeface="Arial" pitchFamily="34" charset="0"/>
                <a:ea typeface="+mn-ea"/>
                <a:cs typeface="+mn-cs"/>
              </a:rPr>
              <a:t>Crittenden, John C., and et al.. </a:t>
            </a:r>
            <a:r>
              <a:rPr lang="en-US" sz="1200" b="0" i="1" kern="1200" dirty="0" smtClean="0">
                <a:solidFill>
                  <a:schemeClr val="tx1"/>
                </a:solidFill>
                <a:effectLst/>
                <a:latin typeface="Arial" pitchFamily="34" charset="0"/>
                <a:ea typeface="+mn-ea"/>
                <a:cs typeface="+mn-cs"/>
              </a:rPr>
              <a:t>MWH's Water Treatment: Principles and Design, Third Edition</a:t>
            </a:r>
            <a:r>
              <a:rPr lang="en-US" sz="1200" b="0" i="0" kern="1200" dirty="0" smtClean="0">
                <a:solidFill>
                  <a:schemeClr val="tx1"/>
                </a:solidFill>
                <a:effectLst/>
                <a:latin typeface="Arial" pitchFamily="34" charset="0"/>
                <a:ea typeface="+mn-ea"/>
                <a:cs typeface="+mn-cs"/>
              </a:rPr>
              <a:t>. John Wiley &amp; Sons. © 2012.Skillsoft. &lt;</a:t>
            </a:r>
            <a:r>
              <a:rPr lang="en-US" sz="1200" b="0" i="1" kern="1200" dirty="0" smtClean="0">
                <a:solidFill>
                  <a:schemeClr val="tx1"/>
                </a:solidFill>
                <a:effectLst/>
                <a:latin typeface="Arial" pitchFamily="34" charset="0"/>
                <a:ea typeface="+mn-ea"/>
                <a:cs typeface="+mn-cs"/>
              </a:rPr>
              <a:t>https://proxy.library.cornell.edu/sso/skillport?context=46187</a:t>
            </a:r>
            <a:r>
              <a:rPr lang="en-US" sz="1200" b="0" i="0" kern="1200" dirty="0" smtClean="0">
                <a:solidFill>
                  <a:schemeClr val="tx1"/>
                </a:solidFill>
                <a:effectLst/>
                <a:latin typeface="Arial" pitchFamily="34" charset="0"/>
                <a:ea typeface="+mn-ea"/>
                <a:cs typeface="+mn-cs"/>
              </a:rPr>
              <a:t>&gt; (Accessed April 02, 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39</a:t>
            </a:fld>
            <a:endParaRPr lang="en-US"/>
          </a:p>
        </p:txBody>
      </p:sp>
    </p:spTree>
    <p:extLst>
      <p:ext uri="{BB962C8B-B14F-4D97-AF65-F5344CB8AC3E}">
        <p14:creationId xmlns:p14="http://schemas.microsoft.com/office/powerpoint/2010/main" val="4068981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http://www.atl.semtechsolutions.com/node/18/membrane-filtration-technology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42</a:t>
            </a:fld>
            <a:endParaRPr lang="en-US"/>
          </a:p>
        </p:txBody>
      </p:sp>
    </p:spTree>
    <p:extLst>
      <p:ext uri="{BB962C8B-B14F-4D97-AF65-F5344CB8AC3E}">
        <p14:creationId xmlns:p14="http://schemas.microsoft.com/office/powerpoint/2010/main" val="3090512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175654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Suggests that pores are being plugged and so fewer and fewer pores are</a:t>
            </a:r>
            <a:r>
              <a:rPr lang="en-US" baseline="0" dirty="0" smtClean="0"/>
              <a:t> available.</a:t>
            </a:r>
          </a:p>
          <a:p>
            <a:r>
              <a:rPr lang="en-US" baseline="0" dirty="0" smtClean="0"/>
              <a:t>100 pores. 1 particles removed 99 pores left.</a:t>
            </a:r>
          </a:p>
          <a:p>
            <a:r>
              <a:rPr lang="en-US" baseline="0" dirty="0" smtClean="0"/>
              <a:t>80</a:t>
            </a:r>
            <a:r>
              <a:rPr lang="en-US" baseline="30000" dirty="0" smtClean="0"/>
              <a:t>th</a:t>
            </a:r>
            <a:r>
              <a:rPr lang="en-US" baseline="0" dirty="0" smtClean="0"/>
              <a:t> particle removed 1/20 of the remaining pores are plugged. Remaining pores must carry all of the flow and thus pore velocity increases more and more rapidly as pores are clogged.</a:t>
            </a:r>
            <a:endParaRPr lang="en-US" dirty="0"/>
          </a:p>
        </p:txBody>
      </p:sp>
      <p:sp>
        <p:nvSpPr>
          <p:cNvPr id="4" name="Slide Number Placeholder 3"/>
          <p:cNvSpPr>
            <a:spLocks noGrp="1"/>
          </p:cNvSpPr>
          <p:nvPr>
            <p:ph type="sldNum" sz="quarter" idx="10"/>
          </p:nvPr>
        </p:nvSpPr>
        <p:spPr/>
        <p:txBody>
          <a:bodyPr/>
          <a:lstStyle/>
          <a:p>
            <a:fld id="{1346348B-95E2-4292-AC2A-FA6ADC209658}" type="slidenum">
              <a:rPr lang="en-US" smtClean="0"/>
              <a:t>46</a:t>
            </a:fld>
            <a:endParaRPr lang="en-US"/>
          </a:p>
        </p:txBody>
      </p:sp>
    </p:spTree>
    <p:extLst>
      <p:ext uri="{BB962C8B-B14F-4D97-AF65-F5344CB8AC3E}">
        <p14:creationId xmlns:p14="http://schemas.microsoft.com/office/powerpoint/2010/main" val="1276508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https://www.evoqua.com/en/brands/Memcor/Pages/memcor-xs.aspx</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extLst>
      <p:ext uri="{BB962C8B-B14F-4D97-AF65-F5344CB8AC3E}">
        <p14:creationId xmlns:p14="http://schemas.microsoft.com/office/powerpoint/2010/main" val="2096665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Backwash velocities are generally much higher than filtration velocities.  The correct value is more of a black art than a science because it depends on how the particles adhere to each other and to the membrane as well as whether some fraction penetrates into the pores and how tortuous those pores are.  It is generally impossible to remove particles that have entered the pore structure, but it is possible to move them sometimes and make them pack into a tighter, less porous, structure.  Generally a high enough velocity to displace the cake in a single pulse is desirable.  If not enough energy is used, the cake can crack but still remain attached to the membrane.  The backwash preferentially flows through the cracks, leaving much of the cake behind.  Another consideration is the total volume of backwash.  It must be sufficient to move the particles far enough away from the membrane that they settle out and are not re-entrained when forward flow resumes. Mark Hurwitz</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extLst>
      <p:ext uri="{BB962C8B-B14F-4D97-AF65-F5344CB8AC3E}">
        <p14:creationId xmlns:p14="http://schemas.microsoft.com/office/powerpoint/2010/main" val="266599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Flocculation/Sedimentation $2,607,785</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2017 down to 6 </a:t>
            </a:r>
            <a:r>
              <a:rPr lang="en-US" sz="1200" b="0" i="0" kern="1200" dirty="0" err="1" smtClean="0">
                <a:solidFill>
                  <a:schemeClr val="tx1"/>
                </a:solidFill>
                <a:effectLst/>
                <a:latin typeface="Arial" pitchFamily="34" charset="0"/>
                <a:ea typeface="+mn-ea"/>
                <a:cs typeface="+mn-cs"/>
              </a:rPr>
              <a:t>mgd</a:t>
            </a:r>
            <a:endParaRPr lang="en-US" dirty="0" smtClean="0"/>
          </a:p>
          <a:p>
            <a:r>
              <a:rPr lang="en-US" dirty="0" smtClean="0">
                <a:hlinkClick r:id="rId4"/>
              </a:rPr>
              <a:t>http://www.tdtnews.com/news/article_679b5530-a629-11e7-8d69-0ff68a1a883c.html</a:t>
            </a:r>
            <a:endParaRPr lang="en-US" dirty="0" smtClean="0"/>
          </a:p>
          <a:p>
            <a:endParaRPr lang="en-US" dirty="0" smtClean="0"/>
          </a:p>
          <a:p>
            <a:r>
              <a:rPr lang="en-US" dirty="0" smtClean="0"/>
              <a:t>See </a:t>
            </a:r>
            <a:r>
              <a:rPr lang="en-US" dirty="0" smtClean="0">
                <a:hlinkClick r:id="rId5"/>
              </a:rPr>
              <a:t>https://moralescompany.com/completed-projects/water-treatment-plants</a:t>
            </a:r>
            <a:r>
              <a:rPr lang="en-US" dirty="0" smtClean="0"/>
              <a:t> for lots of photos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extLst>
      <p:ext uri="{BB962C8B-B14F-4D97-AF65-F5344CB8AC3E}">
        <p14:creationId xmlns:p14="http://schemas.microsoft.com/office/powerpoint/2010/main" val="365028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See </a:t>
            </a:r>
            <a:r>
              <a:rPr lang="en-US" dirty="0" smtClean="0">
                <a:hlinkClick r:id="rId3"/>
              </a:rPr>
              <a:t>https://moralescompany.com/completed-projects/water-treatment-plants</a:t>
            </a:r>
            <a:r>
              <a:rPr lang="en-US" dirty="0" smtClean="0"/>
              <a:t> for lots of photos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1142631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contaminant</a:t>
            </a:r>
          </a:p>
          <a:p>
            <a:r>
              <a:rPr lang="en-US" dirty="0" smtClean="0"/>
              <a:t>Find MCLG</a:t>
            </a:r>
            <a:r>
              <a:rPr lang="en-US" baseline="0" dirty="0" smtClean="0"/>
              <a:t> from EPA</a:t>
            </a:r>
          </a:p>
          <a:p>
            <a:r>
              <a:rPr lang="en-US" baseline="0" dirty="0" smtClean="0"/>
              <a:t>Try various possible unit processes (based on EPA database or other source)</a:t>
            </a:r>
          </a:p>
          <a:p>
            <a:r>
              <a:rPr lang="en-US" baseline="0" dirty="0" smtClean="0"/>
              <a:t>Calculate operating and capital costs of each UP</a:t>
            </a:r>
          </a:p>
          <a:p>
            <a:r>
              <a:rPr lang="en-US" baseline="0" dirty="0" smtClean="0"/>
              <a:t>Pick the most economical option that meets the treatment goal</a:t>
            </a:r>
            <a:endParaRPr lang="en-US" dirty="0"/>
          </a:p>
        </p:txBody>
      </p:sp>
      <p:sp>
        <p:nvSpPr>
          <p:cNvPr id="4" name="Slide Number Placeholder 3"/>
          <p:cNvSpPr>
            <a:spLocks noGrp="1"/>
          </p:cNvSpPr>
          <p:nvPr>
            <p:ph type="sldNum" sz="quarter" idx="10"/>
          </p:nvPr>
        </p:nvSpPr>
        <p:spPr/>
        <p:txBody>
          <a:bodyPr/>
          <a:lstStyle/>
          <a:p>
            <a:fld id="{1346348B-95E2-4292-AC2A-FA6ADC209658}" type="slidenum">
              <a:rPr lang="en-US" smtClean="0"/>
              <a:t>55</a:t>
            </a:fld>
            <a:endParaRPr lang="en-US"/>
          </a:p>
        </p:txBody>
      </p:sp>
    </p:spTree>
    <p:extLst>
      <p:ext uri="{BB962C8B-B14F-4D97-AF65-F5344CB8AC3E}">
        <p14:creationId xmlns:p14="http://schemas.microsoft.com/office/powerpoint/2010/main" val="3121264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15</a:t>
            </a:fld>
            <a:endParaRPr lang="en-US"/>
          </a:p>
        </p:txBody>
      </p:sp>
    </p:spTree>
    <p:extLst>
      <p:ext uri="{BB962C8B-B14F-4D97-AF65-F5344CB8AC3E}">
        <p14:creationId xmlns:p14="http://schemas.microsoft.com/office/powerpoint/2010/main" val="199310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Flight and chain mechanized cleaning</a:t>
            </a:r>
          </a:p>
          <a:p>
            <a:r>
              <a:rPr lang="en-US" dirty="0" smtClean="0"/>
              <a:t>Plate setters</a:t>
            </a:r>
            <a:r>
              <a:rPr lang="en-US" baseline="0" dirty="0" smtClean="0"/>
              <a:t> with flow control!</a:t>
            </a:r>
          </a:p>
          <a:p>
            <a:r>
              <a:rPr lang="en-US" baseline="0" dirty="0" smtClean="0"/>
              <a:t>4 </a:t>
            </a:r>
            <a:r>
              <a:rPr lang="en-US" baseline="0" dirty="0" err="1" smtClean="0"/>
              <a:t>mgd</a:t>
            </a:r>
            <a:r>
              <a:rPr lang="en-US" baseline="0" dirty="0" smtClean="0"/>
              <a:t> is treated by 3 </a:t>
            </a:r>
            <a:r>
              <a:rPr lang="en-US" baseline="0" dirty="0" err="1" smtClean="0"/>
              <a:t>sed</a:t>
            </a:r>
            <a:r>
              <a:rPr lang="en-US" baseline="0" dirty="0" smtClean="0"/>
              <a:t> tanks.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extLst>
      <p:ext uri="{BB962C8B-B14F-4D97-AF65-F5344CB8AC3E}">
        <p14:creationId xmlns:p14="http://schemas.microsoft.com/office/powerpoint/2010/main" val="353282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http://www.meurerresearch.com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3029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18</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96125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1 </a:t>
            </a:r>
            <a:r>
              <a:rPr lang="en-US" dirty="0" err="1" smtClean="0"/>
              <a:t>mgd</a:t>
            </a:r>
            <a:r>
              <a:rPr lang="en-US" dirty="0" smtClean="0"/>
              <a:t> unit at Ithaca</a:t>
            </a:r>
            <a:r>
              <a:rPr lang="en-US" baseline="0" dirty="0" smtClean="0"/>
              <a:t> Water Treatment Plant</a:t>
            </a:r>
          </a:p>
          <a:p>
            <a:endParaRPr lang="en-US" baseline="0" dirty="0" smtClean="0"/>
          </a:p>
          <a:p>
            <a:r>
              <a:rPr lang="en-US" baseline="0" dirty="0" smtClean="0"/>
              <a:t>How much area would a </a:t>
            </a:r>
            <a:r>
              <a:rPr lang="en-US" baseline="0" dirty="0" err="1" smtClean="0"/>
              <a:t>StaRS</a:t>
            </a:r>
            <a:r>
              <a:rPr lang="en-US" baseline="0" dirty="0" smtClean="0"/>
              <a:t> filter take?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19</a:t>
            </a:fld>
            <a:endParaRPr lang="en-US"/>
          </a:p>
        </p:txBody>
      </p:sp>
    </p:spTree>
    <p:extLst>
      <p:ext uri="{BB962C8B-B14F-4D97-AF65-F5344CB8AC3E}">
        <p14:creationId xmlns:p14="http://schemas.microsoft.com/office/powerpoint/2010/main" val="329763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baseline="0" dirty="0" smtClean="0"/>
              <a:t>All filters require extra space for controls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20</a:t>
            </a:fld>
            <a:endParaRPr lang="en-US"/>
          </a:p>
        </p:txBody>
      </p:sp>
    </p:spTree>
    <p:extLst>
      <p:ext uri="{BB962C8B-B14F-4D97-AF65-F5344CB8AC3E}">
        <p14:creationId xmlns:p14="http://schemas.microsoft.com/office/powerpoint/2010/main" val="3672978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extLst>
      <p:ext uri="{BB962C8B-B14F-4D97-AF65-F5344CB8AC3E}">
        <p14:creationId xmlns:p14="http://schemas.microsoft.com/office/powerpoint/2010/main" val="2228254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C95CED01-24E4-4C43-912C-6F6D3D954174}" type="datetimeFigureOut">
              <a:rPr lang="en-US" smtClean="0"/>
              <a:t>2/18/2020</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D26CBC1-DCDC-4FF0-B13F-C25447E2ADFD}" type="slidenum">
              <a:rPr lang="en-US" smtClean="0"/>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405095865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39108815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368464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34248049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39852259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r>
              <a:rPr lang="de-DE" smtClean="0"/>
              <a:t>04.04.2011</a:t>
            </a:r>
            <a:endParaRPr lang="de-CH"/>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16226517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2961853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4495530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42262337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7955207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5118816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95CED01-24E4-4C43-912C-6F6D3D954174}" type="datetimeFigureOut">
              <a:rPr lang="en-US" smtClean="0"/>
              <a:t>2/18/2020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504362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9457795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85680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33185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0783544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04890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8780706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496447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4362465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18/2/2020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7630749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6210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95CED01-24E4-4C43-912C-6F6D3D954174}" type="datetimeFigureOut">
              <a:rPr lang="en-US" smtClean="0"/>
              <a:t>2/18/2020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98827468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8829259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845769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791384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7332565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0356979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1660346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18/2/2020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4766120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b="1">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b="1">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56DCD3FC-9B2D-40E7-8769-F1716260CD2A}"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7082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D3F46E8-4335-45A0-82AF-7473F25C1D66}"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646890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4B9DD9C3-50C9-4DA3-9206-6CC8C708BD12}"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6622222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C95CED01-24E4-4C43-912C-6F6D3D954174}" type="datetimeFigureOut">
              <a:rPr lang="en-US" smtClean="0"/>
              <a:t>2/18/2020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49420125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6E7B0678-6247-4395-BEF1-D1B1B1D2FFA8}"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398763194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636F59EA-8461-40A6-B8F4-26C8CC6A57ED}"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9419400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B406AE8C-0458-4CA7-BB34-F68D22880576}"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2839337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82067632-A360-4D36-9B7C-B5A1967F6D80}"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3398212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C95CED01-24E4-4C43-912C-6F6D3D954174}" type="datetimeFigureOut">
              <a:rPr lang="en-US" smtClean="0"/>
              <a:t>2/18/2020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28860582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95CED01-24E4-4C43-912C-6F6D3D954174}" type="datetimeFigureOut">
              <a:rPr lang="en-US" smtClean="0"/>
              <a:t>2/18/2020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3298844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fld id="{C95CED01-24E4-4C43-912C-6F6D3D954174}" type="datetimeFigureOut">
              <a:rPr lang="en-US" smtClean="0"/>
              <a:t>2/18/2020</a:t>
            </a:fld>
            <a:endParaRPr lang="en-US"/>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BD26CBC1-DCDC-4FF0-B13F-C25447E2ADFD}" type="slidenum">
              <a:rPr lang="en-US" smtClean="0"/>
              <a:t>‹#›</a:t>
            </a:fld>
            <a:endParaRPr lang="en-US"/>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22454223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269378278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31529576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C95CED01-24E4-4C43-912C-6F6D3D954174}" type="datetimeFigureOut">
              <a:rPr lang="en-US" smtClean="0"/>
              <a:t>2/18/2020</a:t>
            </a:fld>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D26CBC1-DCDC-4FF0-B13F-C25447E2ADFD}" type="slidenum">
              <a:rPr lang="en-US" smtClean="0"/>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669385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81439107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45208094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5573819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7534714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b="1">
              <a:solidFill>
                <a:srgbClr val="0000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b="1">
              <a:solidFill>
                <a:srgbClr val="0000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0165A093-3008-48F0-87E8-D7DCDEB2701A}"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45577658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meurerresearch.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4.xml"/><Relationship Id="rId7" Type="http://schemas.openxmlformats.org/officeDocument/2006/relationships/image" Target="../media/image2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5.png"/><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usgs.gov/special-topic/water-science-school/science/groundwater-use-united-states?qt-science_center_objects=0#qt-science_center_objects" TargetMode="External"/><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9.xml"/><Relationship Id="rId7" Type="http://schemas.openxmlformats.org/officeDocument/2006/relationships/image" Target="../media/image3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6.png"/><Relationship Id="rId5" Type="http://schemas.openxmlformats.org/officeDocument/2006/relationships/slideLayout" Target="../slideLayouts/slideLayout2.xml"/><Relationship Id="rId4" Type="http://schemas.openxmlformats.org/officeDocument/2006/relationships/tags" Target="../tags/tag10.xml"/><Relationship Id="rId9"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accessengineeringlibrary.com/browse/water-and-wastewater-engineering-design-principles-and-practic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1612" y="5029200"/>
            <a:ext cx="6161988" cy="1143000"/>
          </a:xfrm>
        </p:spPr>
        <p:txBody>
          <a:bodyPr/>
          <a:lstStyle/>
          <a:p>
            <a:r>
              <a:rPr lang="en-US" dirty="0" smtClean="0"/>
              <a:t>In which pathogens are removed because they are particles</a:t>
            </a:r>
            <a:endParaRPr lang="en-US" dirty="0"/>
          </a:p>
        </p:txBody>
      </p:sp>
      <p:sp>
        <p:nvSpPr>
          <p:cNvPr id="2" name="Title 1"/>
          <p:cNvSpPr>
            <a:spLocks noGrp="1"/>
          </p:cNvSpPr>
          <p:nvPr>
            <p:ph type="ctrTitle" sz="quarter"/>
          </p:nvPr>
        </p:nvSpPr>
        <p:spPr/>
        <p:txBody>
          <a:bodyPr/>
          <a:lstStyle/>
          <a:p>
            <a:r>
              <a:rPr lang="en-US" dirty="0" smtClean="0"/>
              <a:t>Particles and Pathogens</a:t>
            </a:r>
            <a:endParaRPr lang="en-US" dirty="0"/>
          </a:p>
        </p:txBody>
      </p:sp>
      <p:sp>
        <p:nvSpPr>
          <p:cNvPr id="4" name="TextBox 3"/>
          <p:cNvSpPr txBox="1"/>
          <p:nvPr/>
        </p:nvSpPr>
        <p:spPr>
          <a:xfrm>
            <a:off x="320510" y="3160137"/>
            <a:ext cx="11671785" cy="584775"/>
          </a:xfrm>
          <a:prstGeom prst="rect">
            <a:avLst/>
          </a:prstGeom>
          <a:noFill/>
        </p:spPr>
        <p:txBody>
          <a:bodyPr wrap="none" rtlCol="0">
            <a:spAutoFit/>
          </a:bodyPr>
          <a:lstStyle/>
          <a:p>
            <a:r>
              <a:rPr lang="en-US" sz="3200" dirty="0" smtClean="0"/>
              <a:t>Rocks, leaves, branches, fish, frogs, sand, grit, clay, and pathogens</a:t>
            </a:r>
            <a:endParaRPr lang="en-US" sz="3200" dirty="0"/>
          </a:p>
        </p:txBody>
      </p:sp>
    </p:spTree>
    <p:extLst>
      <p:ext uri="{BB962C8B-B14F-4D97-AF65-F5344CB8AC3E}">
        <p14:creationId xmlns:p14="http://schemas.microsoft.com/office/powerpoint/2010/main" val="9586389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Jargon for Confusion in </a:t>
            </a:r>
            <a:r>
              <a:rPr lang="en-US" dirty="0" err="1" smtClean="0"/>
              <a:t>Env</a:t>
            </a:r>
            <a:r>
              <a:rPr lang="en-US" dirty="0" smtClean="0"/>
              <a:t>. Eng.</a:t>
            </a:r>
            <a:endParaRPr lang="en-US" dirty="0"/>
          </a:p>
        </p:txBody>
      </p:sp>
      <p:sp>
        <p:nvSpPr>
          <p:cNvPr id="3" name="Content Placeholder 2"/>
          <p:cNvSpPr>
            <a:spLocks noGrp="1"/>
          </p:cNvSpPr>
          <p:nvPr>
            <p:ph idx="1"/>
          </p:nvPr>
        </p:nvSpPr>
        <p:spPr/>
        <p:txBody>
          <a:bodyPr/>
          <a:lstStyle/>
          <a:p>
            <a:r>
              <a:rPr lang="en-US" dirty="0" smtClean="0"/>
              <a:t>How to express velocities in units that confuse…</a:t>
            </a:r>
          </a:p>
          <a:p>
            <a:pPr lvl="1"/>
            <a:r>
              <a:rPr lang="en-US" dirty="0" smtClean="0"/>
              <a:t>Surface loading rates (for sedimentation tanks)</a:t>
            </a:r>
          </a:p>
          <a:p>
            <a:pPr lvl="1"/>
            <a:r>
              <a:rPr lang="en-US" dirty="0" smtClean="0"/>
              <a:t>Flux (for membrane filters)</a:t>
            </a:r>
          </a:p>
          <a:p>
            <a:pPr lvl="1"/>
            <a:r>
              <a:rPr lang="en-US" dirty="0"/>
              <a:t>Filtration velocities </a:t>
            </a:r>
            <a:r>
              <a:rPr lang="en-US" dirty="0" smtClean="0"/>
              <a:t>(for granular media)</a:t>
            </a:r>
          </a:p>
          <a:p>
            <a:r>
              <a:rPr lang="en-US" dirty="0" smtClean="0"/>
              <a:t>A modest proposal</a:t>
            </a:r>
          </a:p>
          <a:p>
            <a:pPr lvl="1"/>
            <a:r>
              <a:rPr lang="en-US" dirty="0" smtClean="0"/>
              <a:t>Let’s consistently use the simplest SI units so that we can compare across processes and bring physical insight</a:t>
            </a:r>
          </a:p>
          <a:p>
            <a:pPr lvl="1"/>
            <a:r>
              <a:rPr lang="en-US" dirty="0" smtClean="0"/>
              <a:t>The standard unit of time is seconds</a:t>
            </a:r>
          </a:p>
          <a:p>
            <a:pPr lvl="1"/>
            <a:r>
              <a:rPr lang="en-US" dirty="0" smtClean="0"/>
              <a:t>mm/s!</a:t>
            </a:r>
          </a:p>
          <a:p>
            <a:endParaRPr lang="en-US" dirty="0" smtClean="0"/>
          </a:p>
        </p:txBody>
      </p:sp>
      <p:sp>
        <p:nvSpPr>
          <p:cNvPr id="4" name="Rectangle 3"/>
          <p:cNvSpPr/>
          <p:nvPr/>
        </p:nvSpPr>
        <p:spPr>
          <a:xfrm>
            <a:off x="8628668" y="2220702"/>
            <a:ext cx="2749485" cy="1557349"/>
          </a:xfrm>
          <a:prstGeom prst="rect">
            <a:avLst/>
          </a:prstGeom>
        </p:spPr>
        <p:txBody>
          <a:bodyPr wrap="square">
            <a:spAutoFit/>
          </a:bodyPr>
          <a:lstStyle/>
          <a:p>
            <a:pPr marL="742950" lvl="1" indent="-285750" fontAlgn="base">
              <a:spcBef>
                <a:spcPct val="20000"/>
              </a:spcBef>
              <a:spcAft>
                <a:spcPct val="0"/>
              </a:spcAft>
              <a:buClr>
                <a:srgbClr val="0070C0"/>
              </a:buClr>
              <a:buSzPct val="150000"/>
              <a:buFont typeface="Candara" pitchFamily="34" charset="0"/>
              <a:buChar char="•"/>
            </a:pPr>
            <a:r>
              <a:rPr lang="en-US" sz="2800" kern="0" dirty="0" err="1">
                <a:solidFill>
                  <a:srgbClr val="000000"/>
                </a:solidFill>
              </a:rPr>
              <a:t>gpm</a:t>
            </a:r>
            <a:r>
              <a:rPr lang="en-US" sz="2800" kern="0" dirty="0">
                <a:solidFill>
                  <a:srgbClr val="000000"/>
                </a:solidFill>
              </a:rPr>
              <a:t>/ft</a:t>
            </a:r>
            <a:r>
              <a:rPr lang="en-US" sz="2800" kern="0" baseline="30000" dirty="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kern="0" dirty="0" err="1" smtClean="0">
                <a:solidFill>
                  <a:srgbClr val="000000"/>
                </a:solidFill>
              </a:rPr>
              <a:t>Lph</a:t>
            </a:r>
            <a:r>
              <a:rPr lang="en-US" sz="2800" kern="0" dirty="0" smtClean="0">
                <a:solidFill>
                  <a:srgbClr val="000000"/>
                </a:solidFill>
              </a:rPr>
              <a:t>/m</a:t>
            </a:r>
            <a:r>
              <a:rPr lang="en-US" sz="2800" kern="0" baseline="30000" dirty="0" smtClean="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dirty="0"/>
              <a:t>m/</a:t>
            </a:r>
            <a:r>
              <a:rPr lang="en-US" sz="2800" dirty="0" err="1"/>
              <a:t>hr</a:t>
            </a:r>
            <a:endParaRPr lang="en-US" sz="2800" kern="0" dirty="0">
              <a:solidFill>
                <a:srgbClr val="000000"/>
              </a:solidFill>
            </a:endParaRPr>
          </a:p>
        </p:txBody>
      </p:sp>
    </p:spTree>
    <p:extLst>
      <p:ext uri="{BB962C8B-B14F-4D97-AF65-F5344CB8AC3E}">
        <p14:creationId xmlns:p14="http://schemas.microsoft.com/office/powerpoint/2010/main" val="1388096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 for choosing filtration technology</a:t>
            </a:r>
            <a:endParaRPr lang="en-US" dirty="0"/>
          </a:p>
        </p:txBody>
      </p:sp>
      <p:sp>
        <p:nvSpPr>
          <p:cNvPr id="3" name="Content Placeholder 2"/>
          <p:cNvSpPr>
            <a:spLocks noGrp="1"/>
          </p:cNvSpPr>
          <p:nvPr>
            <p:ph idx="1"/>
          </p:nvPr>
        </p:nvSpPr>
        <p:spPr/>
        <p:txBody>
          <a:bodyPr/>
          <a:lstStyle/>
          <a:p>
            <a:r>
              <a:rPr lang="en-US" dirty="0"/>
              <a:t>The decision to use granular </a:t>
            </a:r>
            <a:r>
              <a:rPr lang="en-US" dirty="0" smtClean="0"/>
              <a:t>filtration or </a:t>
            </a:r>
            <a:r>
              <a:rPr lang="en-US" dirty="0"/>
              <a:t>membrane filtration in any particular facility depends on </a:t>
            </a:r>
            <a:r>
              <a:rPr lang="en-US" dirty="0" smtClean="0"/>
              <a:t>site-specific circumstances</a:t>
            </a:r>
            <a:br>
              <a:rPr lang="en-US" dirty="0" smtClean="0"/>
            </a:br>
            <a:r>
              <a:rPr lang="en-US" dirty="0" smtClean="0"/>
              <a:t>   - (Page 826 in MWH Water Treatment)</a:t>
            </a:r>
            <a:endParaRPr lang="en-US" dirty="0"/>
          </a:p>
        </p:txBody>
      </p:sp>
      <p:grpSp>
        <p:nvGrpSpPr>
          <p:cNvPr id="43" name="Group 42"/>
          <p:cNvGrpSpPr/>
          <p:nvPr/>
        </p:nvGrpSpPr>
        <p:grpSpPr>
          <a:xfrm>
            <a:off x="1804736" y="4074037"/>
            <a:ext cx="2262605" cy="2392267"/>
            <a:chOff x="2971800" y="1892300"/>
            <a:chExt cx="4432300" cy="4686300"/>
          </a:xfrm>
        </p:grpSpPr>
        <p:sp>
          <p:nvSpPr>
            <p:cNvPr id="4" name="Rectangle 3" descr="Granite"/>
            <p:cNvSpPr>
              <a:spLocks noChangeArrowheads="1"/>
            </p:cNvSpPr>
            <p:nvPr/>
          </p:nvSpPr>
          <p:spPr bwMode="auto">
            <a:xfrm>
              <a:off x="3022600" y="1892300"/>
              <a:ext cx="4267200" cy="4686300"/>
            </a:xfrm>
            <a:prstGeom prst="rect">
              <a:avLst/>
            </a:prstGeom>
            <a:blipFill dpi="0" rotWithShape="0">
              <a:blip r:embed="rId2"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5" name="Rectangle 4"/>
            <p:cNvSpPr>
              <a:spLocks noChangeArrowheads="1"/>
            </p:cNvSpPr>
            <p:nvPr/>
          </p:nvSpPr>
          <p:spPr bwMode="auto">
            <a:xfrm>
              <a:off x="3848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6" name="Rectangle 5"/>
            <p:cNvSpPr>
              <a:spLocks noChangeArrowheads="1"/>
            </p:cNvSpPr>
            <p:nvPr/>
          </p:nvSpPr>
          <p:spPr bwMode="auto">
            <a:xfrm>
              <a:off x="3848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7" name="Rectangle 6" descr="Cork"/>
            <p:cNvSpPr>
              <a:spLocks noChangeArrowheads="1"/>
            </p:cNvSpPr>
            <p:nvPr/>
          </p:nvSpPr>
          <p:spPr bwMode="auto">
            <a:xfrm>
              <a:off x="3848100" y="4262438"/>
              <a:ext cx="3175000" cy="842962"/>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Sand</a:t>
              </a:r>
            </a:p>
          </p:txBody>
        </p:sp>
        <p:sp>
          <p:nvSpPr>
            <p:cNvPr id="8" name="Rectangle 7"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Gravel</a:t>
              </a:r>
            </a:p>
          </p:txBody>
        </p:sp>
        <p:sp>
          <p:nvSpPr>
            <p:cNvPr id="9" name="Freeform 8"/>
            <p:cNvSpPr>
              <a:spLocks/>
            </p:cNvSpPr>
            <p:nvPr/>
          </p:nvSpPr>
          <p:spPr bwMode="auto">
            <a:xfrm>
              <a:off x="5130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0" name="Freeform 9"/>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1" name="Rectangle 10"/>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2" name="Rectangle 15" descr="Sand"/>
            <p:cNvSpPr>
              <a:spLocks noChangeArrowheads="1"/>
            </p:cNvSpPr>
            <p:nvPr/>
          </p:nvSpPr>
          <p:spPr bwMode="auto">
            <a:xfrm>
              <a:off x="3848100" y="3708400"/>
              <a:ext cx="3175000" cy="554038"/>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Anthracite</a:t>
              </a:r>
            </a:p>
          </p:txBody>
        </p:sp>
        <p:grpSp>
          <p:nvGrpSpPr>
            <p:cNvPr id="13" name="Group 19"/>
            <p:cNvGrpSpPr>
              <a:grpSpLocks/>
            </p:cNvGrpSpPr>
            <p:nvPr/>
          </p:nvGrpSpPr>
          <p:grpSpPr bwMode="auto">
            <a:xfrm>
              <a:off x="3860801" y="6007100"/>
              <a:ext cx="3122613" cy="203200"/>
              <a:chOff x="1472" y="3784"/>
              <a:chExt cx="1967" cy="128"/>
            </a:xfrm>
          </p:grpSpPr>
          <p:sp>
            <p:nvSpPr>
              <p:cNvPr id="14"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5"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6"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7"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5" name="Group 41"/>
            <p:cNvGrpSpPr>
              <a:grpSpLocks/>
            </p:cNvGrpSpPr>
            <p:nvPr/>
          </p:nvGrpSpPr>
          <p:grpSpPr bwMode="auto">
            <a:xfrm rot="5400000">
              <a:off x="3048000" y="5772150"/>
              <a:ext cx="228600" cy="241300"/>
              <a:chOff x="4332" y="1144"/>
              <a:chExt cx="176" cy="328"/>
            </a:xfrm>
          </p:grpSpPr>
          <p:sp>
            <p:nvSpPr>
              <p:cNvPr id="36"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7"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8" name="Group 44"/>
            <p:cNvGrpSpPr>
              <a:grpSpLocks/>
            </p:cNvGrpSpPr>
            <p:nvPr/>
          </p:nvGrpSpPr>
          <p:grpSpPr bwMode="auto">
            <a:xfrm rot="5400000">
              <a:off x="7035800" y="6165850"/>
              <a:ext cx="228600" cy="241300"/>
              <a:chOff x="4332" y="1144"/>
              <a:chExt cx="176" cy="328"/>
            </a:xfrm>
          </p:grpSpPr>
          <p:sp>
            <p:nvSpPr>
              <p:cNvPr id="39"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1" name="Line 47"/>
            <p:cNvSpPr>
              <a:spLocks noChangeShapeType="1"/>
            </p:cNvSpPr>
            <p:nvPr/>
          </p:nvSpPr>
          <p:spPr bwMode="auto">
            <a:xfrm flipH="1">
              <a:off x="3225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2" name="Line 48"/>
            <p:cNvSpPr>
              <a:spLocks noChangeShapeType="1"/>
            </p:cNvSpPr>
            <p:nvPr/>
          </p:nvSpPr>
          <p:spPr bwMode="auto">
            <a:xfrm>
              <a:off x="3022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pic>
        <p:nvPicPr>
          <p:cNvPr id="44" name="Picture 2" descr="Membrane Filtration Plant - Temple, Tex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2415" y="4047267"/>
            <a:ext cx="3628555" cy="241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13371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would you compare granular filtration vs membranes?</a:t>
            </a:r>
            <a:endParaRPr lang="en-US" dirty="0"/>
          </a:p>
        </p:txBody>
      </p:sp>
      <p:sp>
        <p:nvSpPr>
          <p:cNvPr id="3" name="Content Placeholder 2"/>
          <p:cNvSpPr>
            <a:spLocks noGrp="1"/>
          </p:cNvSpPr>
          <p:nvPr>
            <p:ph idx="1"/>
          </p:nvPr>
        </p:nvSpPr>
        <p:spPr/>
        <p:txBody>
          <a:bodyPr/>
          <a:lstStyle/>
          <a:p>
            <a:r>
              <a:rPr lang="en-US" dirty="0" smtClean="0"/>
              <a:t>Concentration of waste stream (and hence fraction of water that must be wasted)</a:t>
            </a:r>
          </a:p>
          <a:p>
            <a:r>
              <a:rPr lang="en-US" dirty="0" smtClean="0"/>
              <a:t>Net velocity (and hence area required)</a:t>
            </a:r>
          </a:p>
          <a:p>
            <a:r>
              <a:rPr lang="en-US" dirty="0" smtClean="0"/>
              <a:t>Useful life (membranes have relatively short lives)</a:t>
            </a:r>
          </a:p>
          <a:p>
            <a:r>
              <a:rPr lang="en-US" dirty="0" smtClean="0"/>
              <a:t>Chemical requirements (membranes require chemical washes) and safe disposal </a:t>
            </a:r>
          </a:p>
          <a:p>
            <a:r>
              <a:rPr lang="en-US" dirty="0" smtClean="0"/>
              <a:t>Capital costs</a:t>
            </a:r>
          </a:p>
          <a:p>
            <a:r>
              <a:rPr lang="en-US" dirty="0" smtClean="0"/>
              <a:t>Membranes produce water with fewer particles! (and membrane integrity must be monitored)</a:t>
            </a:r>
          </a:p>
          <a:p>
            <a:endParaRPr lang="en-US" dirty="0" smtClean="0"/>
          </a:p>
          <a:p>
            <a:endParaRPr lang="en-US" dirty="0" smtClean="0"/>
          </a:p>
          <a:p>
            <a:endParaRPr lang="en-US" dirty="0"/>
          </a:p>
        </p:txBody>
      </p:sp>
    </p:spTree>
    <p:extLst>
      <p:ext uri="{BB962C8B-B14F-4D97-AF65-F5344CB8AC3E}">
        <p14:creationId xmlns:p14="http://schemas.microsoft.com/office/powerpoint/2010/main" val="77207390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at</a:t>
            </a:r>
            <a:br>
              <a:rPr lang="en-US" dirty="0" smtClean="0"/>
            </a:br>
            <a:r>
              <a:rPr lang="en-US" dirty="0" smtClean="0"/>
              <a:t>Ithaca Water Treatment Plant</a:t>
            </a:r>
            <a:endParaRPr lang="en-US" dirty="0"/>
          </a:p>
        </p:txBody>
      </p:sp>
      <p:sp>
        <p:nvSpPr>
          <p:cNvPr id="3" name="Content Placeholder 2"/>
          <p:cNvSpPr>
            <a:spLocks noGrp="1"/>
          </p:cNvSpPr>
          <p:nvPr>
            <p:ph idx="1"/>
          </p:nvPr>
        </p:nvSpPr>
        <p:spPr/>
        <p:txBody>
          <a:bodyPr/>
          <a:lstStyle/>
          <a:p>
            <a:r>
              <a:rPr lang="en-US" sz="2800" dirty="0"/>
              <a:t>4 </a:t>
            </a:r>
            <a:r>
              <a:rPr lang="en-US" sz="2800" dirty="0" err="1"/>
              <a:t>mgd</a:t>
            </a:r>
            <a:r>
              <a:rPr lang="en-US" sz="2800" dirty="0"/>
              <a:t> – 176 L/s completed Dec 2016 </a:t>
            </a:r>
          </a:p>
          <a:p>
            <a:r>
              <a:rPr lang="en-US" sz="2800" dirty="0"/>
              <a:t>$37.5 million WTP upgrade ($214,000 per L/s)</a:t>
            </a:r>
          </a:p>
          <a:p>
            <a:r>
              <a:rPr lang="en-US" sz="2800" dirty="0"/>
              <a:t>Contrast with 120 L/s for $1 million in Gracias</a:t>
            </a:r>
          </a:p>
          <a:p>
            <a:r>
              <a:rPr lang="en-US" sz="2800" dirty="0"/>
              <a:t>Floc/</a:t>
            </a:r>
            <a:r>
              <a:rPr lang="en-US" sz="2800" dirty="0" err="1"/>
              <a:t>sed</a:t>
            </a:r>
            <a:r>
              <a:rPr lang="en-US" sz="2800" dirty="0"/>
              <a:t>/membranes/chlorine</a:t>
            </a:r>
          </a:p>
          <a:p>
            <a:r>
              <a:rPr lang="en-US" sz="2800" dirty="0"/>
              <a:t>Why was it expensive?</a:t>
            </a:r>
          </a:p>
          <a:p>
            <a:pPr lvl="1"/>
            <a:r>
              <a:rPr lang="en-US" sz="2400" dirty="0"/>
              <a:t>Higher labor costs</a:t>
            </a:r>
          </a:p>
          <a:p>
            <a:pPr lvl="1"/>
            <a:r>
              <a:rPr lang="en-US" sz="2400" dirty="0"/>
              <a:t>Staged construction to keep plant operating</a:t>
            </a:r>
          </a:p>
          <a:p>
            <a:pPr lvl="1"/>
            <a:r>
              <a:rPr lang="en-US" sz="2400" dirty="0"/>
              <a:t>Complexity – count of moving parts would be astounding</a:t>
            </a:r>
          </a:p>
          <a:p>
            <a:r>
              <a:rPr lang="en-US" sz="2800" dirty="0"/>
              <a:t>Who can explain the path of water through the plant?</a:t>
            </a:r>
          </a:p>
          <a:p>
            <a:pPr lvl="1"/>
            <a:endParaRPr lang="en-US" sz="2400" dirty="0"/>
          </a:p>
        </p:txBody>
      </p:sp>
    </p:spTree>
    <p:extLst>
      <p:ext uri="{BB962C8B-B14F-4D97-AF65-F5344CB8AC3E}">
        <p14:creationId xmlns:p14="http://schemas.microsoft.com/office/powerpoint/2010/main" val="150149695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Tour questions</a:t>
            </a:r>
            <a:endParaRPr lang="en-US" dirty="0"/>
          </a:p>
        </p:txBody>
      </p:sp>
      <p:sp>
        <p:nvSpPr>
          <p:cNvPr id="3" name="Content Placeholder 2"/>
          <p:cNvSpPr>
            <a:spLocks noGrp="1"/>
          </p:cNvSpPr>
          <p:nvPr>
            <p:ph idx="1"/>
          </p:nvPr>
        </p:nvSpPr>
        <p:spPr/>
        <p:txBody>
          <a:bodyPr/>
          <a:lstStyle/>
          <a:p>
            <a:r>
              <a:rPr lang="en-US" dirty="0" smtClean="0"/>
              <a:t>When was the last time they changed the coagulant dose?</a:t>
            </a:r>
          </a:p>
          <a:p>
            <a:r>
              <a:rPr lang="en-US" dirty="0" smtClean="0"/>
              <a:t>What prompted the change and how did they choose what the new dose would be?</a:t>
            </a:r>
          </a:p>
          <a:p>
            <a:r>
              <a:rPr lang="en-US" dirty="0" smtClean="0"/>
              <a:t>How do they know if they should increase or decrease the coagulant dose in order to improve performance? What defines performance for them given that they have membrane filters?</a:t>
            </a:r>
          </a:p>
          <a:p>
            <a:r>
              <a:rPr lang="en-US" dirty="0" smtClean="0"/>
              <a:t>What are examples of things that have required repair in the last year?</a:t>
            </a:r>
          </a:p>
          <a:p>
            <a:r>
              <a:rPr lang="en-US" dirty="0" smtClean="0"/>
              <a:t>What is their favorite thing about working with this plant? </a:t>
            </a:r>
          </a:p>
          <a:p>
            <a:endParaRPr lang="en-US" dirty="0" smtClean="0"/>
          </a:p>
          <a:p>
            <a:endParaRPr lang="en-US" dirty="0" smtClean="0"/>
          </a:p>
        </p:txBody>
      </p:sp>
    </p:spTree>
    <p:extLst>
      <p:ext uri="{BB962C8B-B14F-4D97-AF65-F5344CB8AC3E}">
        <p14:creationId xmlns:p14="http://schemas.microsoft.com/office/powerpoint/2010/main" val="324312564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feed system</a:t>
            </a:r>
            <a:endParaRPr lang="en-US" dirty="0"/>
          </a:p>
        </p:txBody>
      </p:sp>
      <p:pic>
        <p:nvPicPr>
          <p:cNvPr id="6146" name="Picture 2" descr="https://lh3.googleusercontent.com/wD_S7gvNa8mtNw0KKxCdA-tVTNGG0pdScG7Tjlzd6f77J8Vqd1eQmEMxdxDy2CLQHCDft6EVJx9jxgVTOl9QIlglTuQeMphZ4DANyOr5N5NFO-tEPVdB-luSa5irigUZYceDlGvWBCCj5fyxbjDgfAxttSpawXfyXVkeopha90QuFD0YEm0yo0mv5cjvRuSSePikuzpNHnaaQ9i-AJGGrQ027iMnKzGOZRi5hxkeHDG6PuPd70sCHvHIjdxjtv8GDWPn5HuDI8upovjqiSDogehf79zsVk8h8YoTBHUSNvj0ZOpXLGPGGxQ8RqzyhPh6oHFEFJGy-xdFMTu8sNRIhjCPkfi8UGDJd49x4bkWyRLmejOp1_Fux6YFg5WfN6HfOBjzp4qT2VduNUbySG8IwV-I0woI3T5oth__ws_JAM_NzAsN3U0vcpoQcQwjih_48HBFAGRsoigUGXoUNVoAxDOIvw0WADGcr9zSzb5HzZ0qiRLQ_PcCNXR-4cOBYGtk9SJYtHlTWk_rT-bkyjXaF-PYd4ILwB70b1zrGGjmXPse_gYH2RMEQ_QrFKDheXbeHhkJKc0rbSzEvlMranJijjJlSN7am2EJ_k3IK4K2IJ_1dGQK3jtjo9DNa07kGU3P-qSoMuyuVgslurGd25j0wfDMd2i01wiJ=w1810-h1018-no"/>
          <p:cNvPicPr>
            <a:picLocks noChangeAspect="1" noChangeArrowheads="1"/>
          </p:cNvPicPr>
          <p:nvPr/>
        </p:nvPicPr>
        <p:blipFill rotWithShape="1">
          <a:blip r:embed="rId3">
            <a:extLst>
              <a:ext uri="{28A0092B-C50C-407E-A947-70E740481C1C}">
                <a14:useLocalDpi xmlns:a14="http://schemas.microsoft.com/office/drawing/2010/main" val="0"/>
              </a:ext>
            </a:extLst>
          </a:blip>
          <a:srcRect l="16668" r="22897"/>
          <a:stretch/>
        </p:blipFill>
        <p:spPr bwMode="auto">
          <a:xfrm>
            <a:off x="4905556" y="1495231"/>
            <a:ext cx="5762445" cy="5362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2512182" y="1887749"/>
            <a:ext cx="1448780" cy="1457863"/>
          </a:xfrm>
          <a:prstGeom prst="rect">
            <a:avLst/>
          </a:prstGeom>
        </p:spPr>
      </p:pic>
      <p:cxnSp>
        <p:nvCxnSpPr>
          <p:cNvPr id="8" name="Straight Arrow Connector 7"/>
          <p:cNvCxnSpPr/>
          <p:nvPr/>
        </p:nvCxnSpPr>
        <p:spPr bwMode="auto">
          <a:xfrm flipV="1">
            <a:off x="4275826" y="276045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p:cNvCxnSpPr/>
          <p:nvPr/>
        </p:nvCxnSpPr>
        <p:spPr bwMode="auto">
          <a:xfrm flipV="1">
            <a:off x="4260730" y="531962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38870014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Sedimentation tank for 60 L/s</a:t>
            </a:r>
            <a:br>
              <a:rPr lang="en-US" dirty="0" smtClean="0"/>
            </a:br>
            <a:r>
              <a:rPr lang="en-US" dirty="0" smtClean="0"/>
              <a:t>Can you see the flocs???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ttps://lh3.googleusercontent.com/vzXsIzTH-2LR1xT5QJLUaZA-xGUzaEcusvDNeED9XdTwlqh3koakddhJQjIfJmJ7bkrX-vVDGSO4_eD8sHX_o00TUc0QuYxeTzZ43HMi3Ivhm_glI_CO3Ha5DuKOgJwBallhGPKYEoqIfHpRDmepyWKHoeJOZse7TyZJWu1oXwda8UUQvu9ZG-KTqg0rJUkpe9a1B23yqrt2TmwxsuVUlcA-jBIlTxFqPVYGx_zokorm39DCvHqoEEbqjhC_B-JQ_mAz_cPldACJ-qf-nAZC-k0HDJp62NrpjSJNaMjtsJKEAov15GmP0txUaZNVx2KX5c6NQcSumaz3znut7-Sl2izHMDQ9Goxo2ss9Ydmeb7m6THslfguPfGrUvricFR1IBh9JfeRF6pItvtODiJBfCxj39y9r5WmowM2zj_Ngq4WLyGXEajGnCwlq2ba0ohDVZZX1oNtJXZU90gnE1WsqbncddR_SuC31IAmvcfOpguKcfCwMBSgcZzAnW4j9Brexj9NoC43bpT5R4lsLv50WHrwG90pEmtTWwt1aGz-lQBu5NmZlN9mfKo2gsKUGoFK6EIOf7iA8hL9NzVDf6N_YMpWehrhtYJ_DB4ZzCNjITDJoHjXvK92A3NnAdlLbbCw2PPOEDM13YbTkutU7uFz7MhbWMAUimty8=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61"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1389835">
            <a:off x="5401670" y="6170096"/>
            <a:ext cx="5469147" cy="369332"/>
          </a:xfrm>
          <a:prstGeom prst="rect">
            <a:avLst/>
          </a:prstGeom>
        </p:spPr>
        <p:txBody>
          <a:bodyPr wrap="square">
            <a:spAutoFit/>
          </a:bodyPr>
          <a:lstStyle/>
          <a:p>
            <a:r>
              <a:rPr lang="en-US" dirty="0">
                <a:hlinkClick r:id="rId4"/>
              </a:rPr>
              <a:t>http://www.meurerresearch.com</a:t>
            </a:r>
            <a:endParaRPr lang="en-US" dirty="0"/>
          </a:p>
        </p:txBody>
      </p:sp>
      <p:sp>
        <p:nvSpPr>
          <p:cNvPr id="5" name="TextBox 4"/>
          <p:cNvSpPr txBox="1"/>
          <p:nvPr/>
        </p:nvSpPr>
        <p:spPr>
          <a:xfrm>
            <a:off x="2722244" y="1715131"/>
            <a:ext cx="4091185" cy="369332"/>
          </a:xfrm>
          <a:prstGeom prst="rect">
            <a:avLst/>
          </a:prstGeom>
          <a:solidFill>
            <a:schemeClr val="bg1"/>
          </a:solidFill>
        </p:spPr>
        <p:txBody>
          <a:bodyPr wrap="none" rtlCol="0">
            <a:spAutoFit/>
          </a:bodyPr>
          <a:lstStyle/>
          <a:p>
            <a:r>
              <a:rPr lang="en-US" dirty="0"/>
              <a:t>How were the plates supposed to work?</a:t>
            </a:r>
          </a:p>
        </p:txBody>
      </p:sp>
    </p:spTree>
    <p:extLst>
      <p:ext uri="{BB962C8B-B14F-4D97-AF65-F5344CB8AC3E}">
        <p14:creationId xmlns:p14="http://schemas.microsoft.com/office/powerpoint/2010/main" val="101924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settler hydraulics</a:t>
            </a:r>
            <a:endParaRPr lang="en-US" dirty="0"/>
          </a:p>
        </p:txBody>
      </p:sp>
      <p:sp>
        <p:nvSpPr>
          <p:cNvPr id="3" name="Content Placeholder 2"/>
          <p:cNvSpPr>
            <a:spLocks noGrp="1"/>
          </p:cNvSpPr>
          <p:nvPr>
            <p:ph idx="1"/>
          </p:nvPr>
        </p:nvSpPr>
        <p:spPr>
          <a:xfrm>
            <a:off x="1681432" y="1557069"/>
            <a:ext cx="8494862" cy="4525963"/>
          </a:xfrm>
        </p:spPr>
        <p:txBody>
          <a:bodyPr/>
          <a:lstStyle/>
          <a:p>
            <a:r>
              <a:rPr lang="en-US" sz="2800" dirty="0"/>
              <a:t>How is it similar/different from AguaClara </a:t>
            </a:r>
            <a:r>
              <a:rPr lang="en-US" sz="2800" dirty="0" err="1"/>
              <a:t>sed</a:t>
            </a:r>
            <a:r>
              <a:rPr lang="en-US" sz="2800" dirty="0"/>
              <a:t> tanks?</a:t>
            </a:r>
          </a:p>
          <a:p>
            <a:r>
              <a:rPr lang="en-US" sz="2800" dirty="0"/>
              <a:t>How could you make it better?</a:t>
            </a:r>
          </a:p>
          <a:p>
            <a:r>
              <a:rPr lang="en-US" sz="2800" dirty="0"/>
              <a:t>How much can the water level rise in the </a:t>
            </a:r>
            <a:r>
              <a:rPr lang="en-US" sz="2800" dirty="0" err="1"/>
              <a:t>sed</a:t>
            </a:r>
            <a:r>
              <a:rPr lang="en-US" sz="2800" dirty="0"/>
              <a:t> tank?</a:t>
            </a:r>
          </a:p>
          <a:p>
            <a:endParaRPr lang="en-US" sz="2800" dirty="0"/>
          </a:p>
        </p:txBody>
      </p:sp>
      <p:pic>
        <p:nvPicPr>
          <p:cNvPr id="4" name="Picture 3"/>
          <p:cNvPicPr>
            <a:picLocks noChangeAspect="1"/>
          </p:cNvPicPr>
          <p:nvPr/>
        </p:nvPicPr>
        <p:blipFill>
          <a:blip r:embed="rId3"/>
          <a:stretch>
            <a:fillRect/>
          </a:stretch>
        </p:blipFill>
        <p:spPr>
          <a:xfrm>
            <a:off x="6415177" y="3102078"/>
            <a:ext cx="4024223" cy="3728590"/>
          </a:xfrm>
          <a:prstGeom prst="rect">
            <a:avLst/>
          </a:prstGeom>
        </p:spPr>
      </p:pic>
      <p:pic>
        <p:nvPicPr>
          <p:cNvPr id="17" name="Picture 16"/>
          <p:cNvPicPr>
            <a:picLocks noChangeAspect="1"/>
          </p:cNvPicPr>
          <p:nvPr/>
        </p:nvPicPr>
        <p:blipFill>
          <a:blip r:embed="rId4"/>
          <a:stretch>
            <a:fillRect/>
          </a:stretch>
        </p:blipFill>
        <p:spPr>
          <a:xfrm>
            <a:off x="1864025" y="3227650"/>
            <a:ext cx="3636753" cy="3630350"/>
          </a:xfrm>
          <a:prstGeom prst="rect">
            <a:avLst/>
          </a:prstGeom>
        </p:spPr>
      </p:pic>
    </p:spTree>
    <p:extLst>
      <p:ext uri="{BB962C8B-B14F-4D97-AF65-F5344CB8AC3E}">
        <p14:creationId xmlns:p14="http://schemas.microsoft.com/office/powerpoint/2010/main" val="333350709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447" y="1611984"/>
            <a:ext cx="10869106" cy="47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909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4430096" y="1702288"/>
            <a:ext cx="4325937" cy="369332"/>
          </a:xfrm>
          <a:prstGeom prst="rect">
            <a:avLst/>
          </a:prstGeom>
          <a:noFill/>
        </p:spPr>
        <p:txBody>
          <a:bodyPr wrap="square" rtlCol="0">
            <a:spAutoFit/>
          </a:bodyPr>
          <a:lstStyle/>
          <a:p>
            <a:r>
              <a:rPr lang="en-US" dirty="0">
                <a:solidFill>
                  <a:srgbClr val="000000"/>
                </a:solidFill>
                <a:latin typeface="Calibri"/>
              </a:rPr>
              <a:t>Dump poorly flocculated water channel</a:t>
            </a:r>
          </a:p>
        </p:txBody>
      </p:sp>
      <p:cxnSp>
        <p:nvCxnSpPr>
          <p:cNvPr id="24" name="Straight Arrow Connector 23"/>
          <p:cNvCxnSpPr>
            <a:stCxn id="23" idx="1"/>
          </p:cNvCxnSpPr>
          <p:nvPr/>
        </p:nvCxnSpPr>
        <p:spPr bwMode="auto">
          <a:xfrm rot="10800000" flipV="1">
            <a:off x="3631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6012833" y="2010920"/>
            <a:ext cx="4548753" cy="646331"/>
          </a:xfrm>
          <a:prstGeom prst="rect">
            <a:avLst/>
          </a:prstGeom>
          <a:noFill/>
        </p:spPr>
        <p:txBody>
          <a:bodyPr wrap="square" rtlCol="0">
            <a:spAutoFit/>
          </a:bodyPr>
          <a:lstStyle/>
          <a:p>
            <a:r>
              <a:rPr lang="en-US" dirty="0">
                <a:solidFill>
                  <a:srgbClr val="000000"/>
                </a:solidFill>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4309695"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4270543" y="2880409"/>
            <a:ext cx="184731" cy="369332"/>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082881" y="3010010"/>
            <a:ext cx="374120" cy="541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4060398" y="3554485"/>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865748" y="3263776"/>
            <a:ext cx="1558925" cy="1155199"/>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28" name="Oval 27"/>
          <p:cNvSpPr/>
          <p:nvPr/>
        </p:nvSpPr>
        <p:spPr bwMode="auto">
          <a:xfrm>
            <a:off x="3030744" y="2716856"/>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60" name="Oval 59"/>
          <p:cNvSpPr/>
          <p:nvPr/>
        </p:nvSpPr>
        <p:spPr bwMode="auto">
          <a:xfrm>
            <a:off x="3041255" y="2695835"/>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Tree>
    <p:extLst>
      <p:ext uri="{BB962C8B-B14F-4D97-AF65-F5344CB8AC3E}">
        <p14:creationId xmlns:p14="http://schemas.microsoft.com/office/powerpoint/2010/main" val="3526706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3.33333E-6 1.48148E-6 C -0.00065 0.04792 -0.00899 0.2331 -0.0043 0.28796 C -0.00313 0.31736 0.00612 0.32986 0.02812 0.32986 C 0.05013 0.32986 0.54466 0.33264 0.64791 0.33588 L 0.64882 0.38634 C 0.64896 0.38542 0.64896 0.37014 0.64882 0.32986 L 0.64791 0.14491 L 0.6082 0.03449 L 0.60729 0.00324 C 0.60729 0.00347 0.21966 0.01134 0.13971 0.00879 C 0.12643 0.0081 0.14023 -0.00695 0.12825 -0.01158 C 0.11627 -0.01621 0.10742 0.00231 0.10664 0.02662 C 0.10573 0.05092 0.10742 0.12292 0.10208 0.15069 C 0.09531 0.17986 0.10208 0.19167 0.07396 0.19305 C 0.04583 0.19444 -0.16498 0.19213 -0.22774 0.1919 " pathEditMode="relative" rAng="0" ptsTypes="AAAAAAAAAAAAAAA">
                                      <p:cBhvr>
                                        <p:cTn id="6" dur="10000" fill="hold"/>
                                        <p:tgtEl>
                                          <p:spTgt spid="28"/>
                                        </p:tgtEl>
                                        <p:attrNameLst>
                                          <p:attrName>ppt_x</p:attrName>
                                          <p:attrName>ppt_y</p:attrName>
                                        </p:attrNameLst>
                                      </p:cBhvr>
                                      <p:rCtr x="21055" y="18681"/>
                                    </p:animMotion>
                                  </p:childTnLst>
                                </p:cTn>
                              </p:par>
                              <p:par>
                                <p:cTn id="7" presetID="0" presetClass="path" presetSubtype="0" repeatCount="indefinite" fill="hold" grpId="0" nodeType="withEffect">
                                  <p:stCondLst>
                                    <p:cond delay="4000"/>
                                  </p:stCondLst>
                                  <p:childTnLst>
                                    <p:animMotion origin="layout" path="M 1.875E-6 7.40741E-7 C -0.00091 0.04792 -0.01367 0.23287 -0.0056 0.28727 C 0.00221 0.33935 0.01992 0.32361 0.04752 0.32685 C 0.07747 0.3287 0.28008 0.33565 0.32773 0.34005 L 0.33034 0.3919 C 0.33086 0.39236 0.33138 0.38218 0.33138 0.34259 L 0.33034 0.15417 L 0.28346 0.03287 L 0.28346 0.00764 C 0.26068 0.00393 0.17513 0.01319 0.14752 0.01088 C 0.11992 0.00856 0.12565 -0.02917 0.11784 -0.00648 C 0.10221 0.00579 0.1013 0.12917 0.1013 0.14768 C 0.09362 0.18125 0.09284 0.1963 0.06992 0.1963 C 0.047 0.1963 -0.16667 0.19352 -0.22904 0.19282 " pathEditMode="relative" rAng="0" ptsTypes="AAAAAAAAAAAAAA">
                                      <p:cBhvr>
                                        <p:cTn id="8" dur="10000" fill="hold"/>
                                        <p:tgtEl>
                                          <p:spTgt spid="60"/>
                                        </p:tgtEl>
                                        <p:attrNameLst>
                                          <p:attrName>ppt_x</p:attrName>
                                          <p:attrName>ppt_y</p:attrName>
                                        </p:attrNameLst>
                                      </p:cBhvr>
                                      <p:rCtr x="5117" y="1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7194430" cy="1143000"/>
          </a:xfrm>
        </p:spPr>
        <p:txBody>
          <a:bodyPr/>
          <a:lstStyle/>
          <a:p>
            <a:r>
              <a:rPr lang="en-US" dirty="0" smtClean="0"/>
              <a:t>66 membrane modules to filter 44 L/s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lh3.googleusercontent.com/gLa93Dt5AzmZfEeXCNioOEd5X4dwBADSrl_ft5_z-G8vyor8AU1uA0EKf3GzM4AIDFcOZEq4Hl-oNhVFjheXrZ3PprJHXhcDlMQsRpFwvSPjYn84VjXgQwy7OMWIgf8C_dGlKVuK1dqcpLh76XDPpfoH3Xg3WLlUbqDJ7KSPeoVzyXY7WRGHfyYXR7cwgrUl4jLOK5efWD7A83K5Iq_YOcyr2HpvHXp_W5XXld-EvCTYHvb-ESTiviKzzYrIN-xPQVm7vlagKWh0qiHL8YX5SUosjbK04sKa3uxKQHC6pOgdoBMKOzonJ85eGgW7wGQsDIZXDlHoOze9eXYKJUQrGqcgWo7oCtRyQDTMM_j7T3AxDQmFv-KQoGlwYYPIl5By0aYzksP1h-4vYnFSk30yzL_TUELKVhvNq6Ol-5D4Qd8W7Rw0Ppfgb2Uszz-c_-3pXW-SeZYroELmRMuK1wmD1FnFHsdPCjfdjaoG0BjVoxCCw2dBiuwb0EpOtzRpOTj6V7qEfLLCbcXcmSiLXXG1tUwkmxsgz1R8pOedPtjvmfqxlWXvoMnTEgmMEMxbT62Zw_9sUUGvii_S3Tm-9k1Vvd8FSm775XKuXAUnq3KdChzG3ptIgFiYgVx1r3H0fBcbpvOmkusYoqYSapIbDOLDGoMBj8UmAg97=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gK6qdb3aPfMzDqBObT0P7vS9SYKyPcaQ0C53rMuoWZ3UECXXFJgcC5fX-1h1FfSh9a0bU7HTJBcr-pONxeklzWQmnKd_YXHThl-lQQtb2DbbCCn-ub6l_2XhaPYkP_LnBV77DjaakiP-OLMXettrqN5As--mf-Ei9rpgMJIAQLGdeE11WNnronJCZtk6FEto_BBFArpcjAm5-2ssbjGbHE4K5sxH2jtFHtkZi0BOeNHONs22ktMIhv4DtkC_66Pv7ag1-h7-1CDU7CSxPlrWQ-tMOh-cimepIYx_l3ohnVjSW_DvWUl62CPuBSiL8XuCRT5KANy5as9KsDdvnCT-9ccetvQ2dJ064RxOSBAzdAx1Qn_ba7QlDwYyHAcHIXix7d0c9bqgTSH1BCho2PamrmgIwtG0OjaBupO6eedlWX7W1eMuPqpP6J4B1Evi-iFzywE8_BUBRWIJYHiW_EyjYaK_EMpwfjOvKht8tXmLVw3J1Fzr9o4k4eCmnbVV71t69q4YSxRNGThIQG5pGagMEh4P8gNPE2-V22HZdlRDF6ePzKvXdxZIhFxgf8QTbZjnni-5ROsuMzoEJ3GUkX6ZBNhRvjYQ_M90L4H9DmHwHzDBETX6owBFWgndc4x1XUjl7nEzlnOOFYMDUvoxPLT5tuVOJzkkQYY=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42" r="16933"/>
          <a:stretch/>
        </p:blipFill>
        <p:spPr bwMode="auto">
          <a:xfrm>
            <a:off x="9375914" y="0"/>
            <a:ext cx="1292087" cy="144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5226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 of water treatment</a:t>
            </a:r>
            <a:endParaRPr lang="en-US" dirty="0"/>
          </a:p>
        </p:txBody>
      </p:sp>
      <p:sp>
        <p:nvSpPr>
          <p:cNvPr id="4" name="Oval 3"/>
          <p:cNvSpPr/>
          <p:nvPr/>
        </p:nvSpPr>
        <p:spPr>
          <a:xfrm>
            <a:off x="1414300" y="3964544"/>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Regulations</a:t>
            </a:r>
            <a:endParaRPr lang="en-US" dirty="0"/>
          </a:p>
        </p:txBody>
      </p:sp>
      <p:sp>
        <p:nvSpPr>
          <p:cNvPr id="5" name="Oval 4"/>
          <p:cNvSpPr/>
          <p:nvPr/>
        </p:nvSpPr>
        <p:spPr>
          <a:xfrm>
            <a:off x="1394593" y="514958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 needs</a:t>
            </a:r>
            <a:endParaRPr lang="en-US" dirty="0"/>
          </a:p>
        </p:txBody>
      </p:sp>
      <p:sp>
        <p:nvSpPr>
          <p:cNvPr id="6" name="Oval 5"/>
          <p:cNvSpPr/>
          <p:nvPr/>
        </p:nvSpPr>
        <p:spPr>
          <a:xfrm>
            <a:off x="4517477"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Possible Unit Processes</a:t>
            </a:r>
            <a:endParaRPr lang="en-US" dirty="0"/>
          </a:p>
        </p:txBody>
      </p:sp>
      <p:sp>
        <p:nvSpPr>
          <p:cNvPr id="7" name="Oval 6"/>
          <p:cNvSpPr/>
          <p:nvPr/>
        </p:nvSpPr>
        <p:spPr>
          <a:xfrm>
            <a:off x="1394593" y="28410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Contaminants</a:t>
            </a:r>
            <a:endParaRPr lang="en-US" dirty="0"/>
          </a:p>
        </p:txBody>
      </p:sp>
      <p:sp>
        <p:nvSpPr>
          <p:cNvPr id="8" name="Oval 7"/>
          <p:cNvSpPr/>
          <p:nvPr/>
        </p:nvSpPr>
        <p:spPr>
          <a:xfrm>
            <a:off x="4698452" y="4767616"/>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Sequence the unit processes</a:t>
            </a:r>
            <a:endParaRPr lang="en-US" dirty="0"/>
          </a:p>
        </p:txBody>
      </p:sp>
      <p:sp>
        <p:nvSpPr>
          <p:cNvPr id="9" name="Oval 8"/>
          <p:cNvSpPr/>
          <p:nvPr/>
        </p:nvSpPr>
        <p:spPr>
          <a:xfrm>
            <a:off x="1374228"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Water Source</a:t>
            </a:r>
            <a:endParaRPr lang="en-US" dirty="0"/>
          </a:p>
        </p:txBody>
      </p:sp>
      <p:sp>
        <p:nvSpPr>
          <p:cNvPr id="10" name="Oval 9"/>
          <p:cNvSpPr/>
          <p:nvPr/>
        </p:nvSpPr>
        <p:spPr>
          <a:xfrm>
            <a:off x="4785163" y="32982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Unit Processes</a:t>
            </a:r>
            <a:endParaRPr lang="en-US" dirty="0"/>
          </a:p>
        </p:txBody>
      </p:sp>
      <p:sp>
        <p:nvSpPr>
          <p:cNvPr id="11" name="Oval 10"/>
          <p:cNvSpPr/>
          <p:nvPr/>
        </p:nvSpPr>
        <p:spPr>
          <a:xfrm>
            <a:off x="9530254" y="3633952"/>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Disinfection Complications</a:t>
            </a:r>
            <a:endParaRPr lang="en-US" dirty="0"/>
          </a:p>
        </p:txBody>
      </p:sp>
      <p:sp>
        <p:nvSpPr>
          <p:cNvPr id="12" name="Oval 11"/>
          <p:cNvSpPr/>
          <p:nvPr/>
        </p:nvSpPr>
        <p:spPr>
          <a:xfrm>
            <a:off x="9530254" y="5094753"/>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Distribution Complications</a:t>
            </a:r>
            <a:endParaRPr lang="en-US" dirty="0"/>
          </a:p>
        </p:txBody>
      </p:sp>
      <p:cxnSp>
        <p:nvCxnSpPr>
          <p:cNvPr id="18" name="Curved Connector 17"/>
          <p:cNvCxnSpPr>
            <a:stCxn id="11" idx="4"/>
            <a:endCxn id="12" idx="0"/>
          </p:cNvCxnSpPr>
          <p:nvPr/>
        </p:nvCxnSpPr>
        <p:spPr>
          <a:xfrm rot="5400000">
            <a:off x="10435527" y="4821552"/>
            <a:ext cx="546401"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25" idx="3"/>
            <a:endCxn id="6" idx="2"/>
          </p:cNvCxnSpPr>
          <p:nvPr/>
        </p:nvCxnSpPr>
        <p:spPr>
          <a:xfrm flipV="1">
            <a:off x="3871749" y="2194865"/>
            <a:ext cx="645728" cy="18588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4"/>
            <a:endCxn id="10" idx="0"/>
          </p:cNvCxnSpPr>
          <p:nvPr/>
        </p:nvCxnSpPr>
        <p:spPr>
          <a:xfrm rot="16200000" flipH="1">
            <a:off x="5420011" y="2841293"/>
            <a:ext cx="646143" cy="2676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4"/>
            <a:endCxn id="8" idx="0"/>
          </p:cNvCxnSpPr>
          <p:nvPr/>
        </p:nvCxnSpPr>
        <p:spPr>
          <a:xfrm rot="5400000">
            <a:off x="5599421" y="4490112"/>
            <a:ext cx="555008"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985345" y="1588376"/>
            <a:ext cx="2886404" cy="49306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7649155" y="4548352"/>
            <a:ext cx="1399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4607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Pumps and controls for membranes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s://lh3.googleusercontent.com/aw1VRpHk7O099BHp2NUWo_xQYkk9mSvQkDDPWtc7cY6eTZr0SCQspGs8DdK1ETmtc8sJj5f2EuumKpChPJos8aSaH16ARnWorR4gbzJHQ9ysmz-FfZNSIXUlwcVZmVxHOS7mkR8EtG0vEuA7LBnKPX_y_KXFMgTr3_Z44aNMuxcNn8sKNQMCjKHxBpaTjcDz2Ffj82d6yjESSfS2Lz2YFh5YZHfo0woj9wKRnIt1CS5xYApALIWFtGliyimGaoz2i6tUKOG3eGyNmJewyR8kxrH2Ntk9ei2VQgyDuONKo_2IqIZos_TKtTH7JMQt1dgeSj_kKppc2P5DTCy59YTOMA-5KSQNWvmgBqVlPKS-zL-zDGgnMqXQvZVRgBYMQsT1E5dngsJoDqGxSbW94UL0Jry1R35NVaRjOv4fLMT8Wr7eIlScgQu0lMt-AWfQFgYqTh4h8TLF0mB-IUKLQgBz6Mnz5TRRae63XcMUdJmKeMHdrvCWcfQMXF6eV9vBXqLg38Xkb9yxN6hQF3xE9nj9uASSC_DcVeRCFzy3CIGmUc4OnwjkFxbKnVzS6iIIDuLEbL61XyrAXrFAAyhsk2RvI_2Z32fo5WieSg9BSU7c8kTUrkDyNsinTrG5ES6_hL6sO8bllcHitfg1yJC5oV_1Y90A_GGSNnA9=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3447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Valves, Pumps, Flow Meters, Air Release</a:t>
            </a:r>
            <a:endParaRPr lang="en-US" dirty="0"/>
          </a:p>
        </p:txBody>
      </p:sp>
      <p:sp>
        <p:nvSpPr>
          <p:cNvPr id="3" name="Content Placeholder 2"/>
          <p:cNvSpPr>
            <a:spLocks noGrp="1"/>
          </p:cNvSpPr>
          <p:nvPr>
            <p:ph idx="1"/>
          </p:nvPr>
        </p:nvSpPr>
        <p:spPr/>
        <p:txBody>
          <a:bodyPr/>
          <a:lstStyle/>
          <a:p>
            <a:endParaRPr lang="en-US"/>
          </a:p>
        </p:txBody>
      </p:sp>
      <p:pic>
        <p:nvPicPr>
          <p:cNvPr id="4098" name="Picture 2" descr="https://lh3.googleusercontent.com/o8CPlPlFSxev5vUehG6-2b0sg7YNIfvnV0oK4-6IaDoJ9tUNnXqtUQp3v8Uq_gDjRNe7pUJOMECz2Jnfl0IxVP6W7-UDxvQmXJRGBJo7ZUNC_uLiMQXaIKlFZOA8wNxlg1Nb3WTE5tY5Zw8EELq99_aMg2lhkt-LoCI2ceY-UlCBGYlgaYkMp9pVBD-2Iz8xV9tfDgj33zq_bltFf-kJVIf1eNK4exsO-3taDuSac-C8223lw5b6h8Nf2gu_egbLAYKZQmKrG0g320v2bF98Khn3hD_wq2ayXkzcDGWTrm-4-ezZd2kRxOTeSPxp_AsMFcWVZP0M5aGYKB6gAY5wM2WDOSK0_KqRVFrWze1qLeb70LdL66TKCvjesPN2fAv9YCnME5AeSx61R1IV3txb8T-LkOoAaPybro2Oj8RDoSYvQ1i2t8JqpO1tCABDo5YmlBfwOP7BUzfVur6cKnKcYP-jtmzc6er3aD6Py6SE6WI3QmGzfuj-ESbn-NDWtTjS6KHnBAAqkI57GNR-uIT7wjDMfSd0BAERSsJemBCaPc63DCo4oDJV9kAMhd2USEkXuTExzuxC4Uw1Bg8LO53TV2KG7b8VAR7tHXTfrLuG3Kp_ixz_oCAcoAtrUYmZlSGh_cr5b06QoxX3pq0zo0GgErS_IQlJTz8H=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31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4 30 </a:t>
            </a:r>
            <a:r>
              <a:rPr lang="en-US" dirty="0" err="1" smtClean="0"/>
              <a:t>Hp</a:t>
            </a:r>
            <a:r>
              <a:rPr lang="en-US" dirty="0" smtClean="0"/>
              <a:t> pumps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s://lh3.googleusercontent.com/kBEBoPhL_RDEXPlJHrMwOcAZZznhhHLoqkgLeNqJFr5SAoJ1VAyxtoRCBy0rrp6h5qg6V6OFpgNJZFXmolkN5zZ5_-2Y5rjjpTZD-m7IBjhbMp0o3D7jUAuXpaD64GIDyj4tsRwt6wkNTVJndG6Bp2h6CEPordDPTmNox-n3xmNCHldUMTN0gefyR3oMNvS4ZtXrORYYjLqVNyAJp1rgVdZQBCisXXrzQQKkkCPOGE_eIN9fQ0bdBLKA-MJkADPHZWzPE9lzHe1jpgN6PJKRTKKHMYM8QH44PXxdhk6N4lxmjy1U9faQzJlnqbbyI_qt06H4hmQqRVLbjykLdFx4e9rT0HEDbP10EpKt0OYhiXx0foccWiM0LdfBbolrbyGmzAAMmBQYtpgOISc9QZHoGKX9556vNJrjeg9m8fElFBYVAd1JP1j4h6NsEtXlR4_3kUO0-KyYJQM4eh9XI0Cso0OXUwHtGgUMAgaWWWru-HjMWCl1vdQcqHAlFYqV_oycDMMVMZDbc-_RLb7KOu04knuT2eAGmyyPd7JYRwf3dk0dmlKSlyUF8vBDBBbu7OFmg2jHDiwL1u144fVabVe1Gd3MmLUrppN8S48ucyu_-FqSqoodAnDhB_UStyHw4chsgvsCruybjMQ5aiQqWNDP5dpA_cnfuJlR=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0"/>
            <a:ext cx="9144000" cy="51428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hXHhMr3vDzDKX3xNk252Fli7J3ZMi8ZWwvkyIYBNA9Q-Un6AnesCYyRZVLU-Z5d0NLYYUOTcmq1yAHZZtqA9t-tc_Z6UgUatDgbc9tYC6FILGYpsPE19U2S_pKGG8gkqZNfAcyoLyWNQYNcDvBhgJnpQ3v8O6nvv4uVjd5zp0jEL_UhPRcmvqD6QpnQm0wIBfw9TmhQuTQUomPufYEwotyYK27dwBxeh3MGLUy-62sMrHM2UyAACZD7_s-E1IfJuFXOeTYeISOtA4b0iYVeLYz5Y3dB92pl2CNyqe-PfYfZpHwp-82XYrKS94jKvRtEWr3ATpYrSYbE9Ypd5jmyt5elGPOq5j0Ov84T79-dCgc2Ysms_iACi8Zrmc3El0q8i8btIqbQ4fDsUTkXCCaym3OlxACt9997FNPj7FX-vu3W4myh2LkABu6xX_JJu7jkJ1GJi7vz-UlWfhIYVY2JGSsgoGMZN0urEac34N8Jgxc10I8DzoVzCE7aPOuig9Yk79_JgtM4AZmBIpPAp0v5Uj4JZ2Ryu2Jb6zkq43pyQtisatRYuD_vMr9ZJeOls9R9JF73z1Jmxx-GHkAKRFv6Gvks_THUlwlqxlv0wmglKIJBJqPWcGjp5qQGKsrtmyvJflrl2vxieZAXUWz-vAvnvvCOkrgaq7Nva=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48" t="3370" r="9782" b="10629"/>
          <a:stretch/>
        </p:blipFill>
        <p:spPr bwMode="auto">
          <a:xfrm>
            <a:off x="8132128" y="1"/>
            <a:ext cx="2535872" cy="142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138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Infrastructure</a:t>
            </a:r>
            <a:endParaRPr lang="en-US" dirty="0"/>
          </a:p>
        </p:txBody>
      </p:sp>
      <p:sp>
        <p:nvSpPr>
          <p:cNvPr id="3" name="Content Placeholder 2"/>
          <p:cNvSpPr>
            <a:spLocks noGrp="1"/>
          </p:cNvSpPr>
          <p:nvPr>
            <p:ph idx="1"/>
          </p:nvPr>
        </p:nvSpPr>
        <p:spPr/>
        <p:txBody>
          <a:bodyPr/>
          <a:lstStyle/>
          <a:p>
            <a:r>
              <a:rPr lang="en-US" dirty="0" smtClean="0"/>
              <a:t>Contrast Cornell and Ithaca water treatment</a:t>
            </a:r>
          </a:p>
          <a:p>
            <a:r>
              <a:rPr lang="en-US" dirty="0" smtClean="0"/>
              <a:t>Our goal is a long time between component failures</a:t>
            </a:r>
          </a:p>
          <a:p>
            <a:r>
              <a:rPr lang="en-US" dirty="0" smtClean="0"/>
              <a:t>Moving parts and electrical contacts have short lives</a:t>
            </a:r>
          </a:p>
          <a:p>
            <a:r>
              <a:rPr lang="en-US" dirty="0" smtClean="0"/>
              <a:t>Automation systems that continually move valves will cause early failure of those valves</a:t>
            </a:r>
          </a:p>
          <a:p>
            <a:r>
              <a:rPr lang="en-US" dirty="0" smtClean="0"/>
              <a:t>The system should be understandable</a:t>
            </a:r>
          </a:p>
          <a:p>
            <a:r>
              <a:rPr lang="en-US" dirty="0" smtClean="0"/>
              <a:t>Complexity vs elegance!</a:t>
            </a:r>
            <a:endParaRPr lang="en-US" dirty="0"/>
          </a:p>
        </p:txBody>
      </p:sp>
    </p:spTree>
    <p:extLst>
      <p:ext uri="{BB962C8B-B14F-4D97-AF65-F5344CB8AC3E}">
        <p14:creationId xmlns:p14="http://schemas.microsoft.com/office/powerpoint/2010/main" val="408119488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questions for the Tour?</a:t>
            </a:r>
            <a:endParaRPr lang="en-US" dirty="0"/>
          </a:p>
        </p:txBody>
      </p:sp>
      <p:sp>
        <p:nvSpPr>
          <p:cNvPr id="3" name="Content Placeholder 2"/>
          <p:cNvSpPr>
            <a:spLocks noGrp="1"/>
          </p:cNvSpPr>
          <p:nvPr>
            <p:ph idx="1"/>
          </p:nvPr>
        </p:nvSpPr>
        <p:spPr/>
        <p:txBody>
          <a:bodyPr/>
          <a:lstStyle/>
          <a:p>
            <a:r>
              <a:rPr lang="en-US" dirty="0" smtClean="0"/>
              <a:t>How is the sludge removed from the </a:t>
            </a:r>
            <a:r>
              <a:rPr lang="en-US" dirty="0" err="1" smtClean="0"/>
              <a:t>sed</a:t>
            </a:r>
            <a:r>
              <a:rPr lang="en-US" dirty="0" smtClean="0"/>
              <a:t> tanks?</a:t>
            </a:r>
            <a:endParaRPr lang="en-US" dirty="0"/>
          </a:p>
        </p:txBody>
      </p:sp>
    </p:spTree>
    <p:extLst>
      <p:ext uri="{BB962C8B-B14F-4D97-AF65-F5344CB8AC3E}">
        <p14:creationId xmlns:p14="http://schemas.microsoft.com/office/powerpoint/2010/main" val="219820153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Filters with two completely different particle capture mechanisms</a:t>
            </a:r>
            <a:endParaRPr lang="en-US" dirty="0"/>
          </a:p>
        </p:txBody>
      </p:sp>
      <p:sp>
        <p:nvSpPr>
          <p:cNvPr id="3" name="Content Placeholder 2"/>
          <p:cNvSpPr>
            <a:spLocks noGrp="1"/>
          </p:cNvSpPr>
          <p:nvPr>
            <p:ph idx="1"/>
          </p:nvPr>
        </p:nvSpPr>
        <p:spPr>
          <a:xfrm>
            <a:off x="609600" y="1600201"/>
            <a:ext cx="9906399" cy="4525963"/>
          </a:xfrm>
        </p:spPr>
        <p:txBody>
          <a:bodyPr/>
          <a:lstStyle/>
          <a:p>
            <a:r>
              <a:rPr lang="en-US" dirty="0" smtClean="0"/>
              <a:t>Rapid Sand Filters (Depth filters)</a:t>
            </a:r>
          </a:p>
          <a:p>
            <a:pPr lvl="1"/>
            <a:r>
              <a:rPr lang="en-US" dirty="0" smtClean="0"/>
              <a:t>Mechanism: flow contraction at sharp edge (made of previously deposited particles) where the boundary layer has not yet developed</a:t>
            </a:r>
          </a:p>
          <a:p>
            <a:pPr lvl="1"/>
            <a:r>
              <a:rPr lang="en-US" dirty="0" smtClean="0"/>
              <a:t>Pores are at capacity when fluid shear matches coagulant bond strength (many particles per pore and many pores per depth of filter</a:t>
            </a:r>
            <a:endParaRPr lang="en-US" dirty="0"/>
          </a:p>
          <a:p>
            <a:r>
              <a:rPr lang="en-US" dirty="0" smtClean="0"/>
              <a:t>Membrane Filters (Surface filters)</a:t>
            </a:r>
          </a:p>
          <a:p>
            <a:pPr lvl="1"/>
            <a:r>
              <a:rPr lang="en-US" dirty="0" smtClean="0"/>
              <a:t>Mechanism: size exclusion</a:t>
            </a:r>
          </a:p>
          <a:p>
            <a:pPr lvl="1"/>
            <a:r>
              <a:rPr lang="en-US" dirty="0" smtClean="0"/>
              <a:t>Particle deposits on top of the pore (1 particle per pore)</a:t>
            </a:r>
            <a:endParaRPr lang="en-US" dirty="0"/>
          </a:p>
        </p:txBody>
      </p:sp>
      <p:pic>
        <p:nvPicPr>
          <p:cNvPr id="4" name="Picture 2" descr="Membrane Filtration Plant - Temple, Tex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8630" y="4983497"/>
            <a:ext cx="1598570" cy="106571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0549558" y="1815183"/>
            <a:ext cx="1490709" cy="1576136"/>
            <a:chOff x="2971800" y="1892300"/>
            <a:chExt cx="4432300" cy="4686300"/>
          </a:xfrm>
        </p:grpSpPr>
        <p:sp>
          <p:nvSpPr>
            <p:cNvPr id="7" name="Rectangle 6" descr="Granite"/>
            <p:cNvSpPr>
              <a:spLocks noChangeArrowheads="1"/>
            </p:cNvSpPr>
            <p:nvPr/>
          </p:nvSpPr>
          <p:spPr bwMode="auto">
            <a:xfrm>
              <a:off x="3022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8" name="Rectangle 7"/>
            <p:cNvSpPr>
              <a:spLocks noChangeArrowheads="1"/>
            </p:cNvSpPr>
            <p:nvPr/>
          </p:nvSpPr>
          <p:spPr bwMode="auto">
            <a:xfrm>
              <a:off x="3848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8"/>
            <p:cNvSpPr>
              <a:spLocks noChangeArrowheads="1"/>
            </p:cNvSpPr>
            <p:nvPr/>
          </p:nvSpPr>
          <p:spPr bwMode="auto">
            <a:xfrm>
              <a:off x="3848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9" descr="Cork"/>
            <p:cNvSpPr>
              <a:spLocks noChangeArrowheads="1"/>
            </p:cNvSpPr>
            <p:nvPr/>
          </p:nvSpPr>
          <p:spPr bwMode="auto">
            <a:xfrm>
              <a:off x="3848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Sand</a:t>
              </a:r>
            </a:p>
          </p:txBody>
        </p:sp>
        <p:sp>
          <p:nvSpPr>
            <p:cNvPr id="11" name="Rectangle 10"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Gravel</a:t>
              </a:r>
            </a:p>
          </p:txBody>
        </p:sp>
        <p:sp>
          <p:nvSpPr>
            <p:cNvPr id="12" name="Freeform 11"/>
            <p:cNvSpPr>
              <a:spLocks/>
            </p:cNvSpPr>
            <p:nvPr/>
          </p:nvSpPr>
          <p:spPr bwMode="auto">
            <a:xfrm>
              <a:off x="5130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12"/>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3"/>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3848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Anthracite</a:t>
              </a:r>
            </a:p>
          </p:txBody>
        </p:sp>
        <p:grpSp>
          <p:nvGrpSpPr>
            <p:cNvPr id="16" name="Group 19"/>
            <p:cNvGrpSpPr>
              <a:grpSpLocks/>
            </p:cNvGrpSpPr>
            <p:nvPr/>
          </p:nvGrpSpPr>
          <p:grpSpPr bwMode="auto">
            <a:xfrm>
              <a:off x="3860801" y="6007100"/>
              <a:ext cx="3122613" cy="203200"/>
              <a:chOff x="1472" y="3784"/>
              <a:chExt cx="1967" cy="128"/>
            </a:xfrm>
          </p:grpSpPr>
          <p:sp>
            <p:nvSpPr>
              <p:cNvPr id="25"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1"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2"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3"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4"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5"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17" name="Group 41"/>
            <p:cNvGrpSpPr>
              <a:grpSpLocks/>
            </p:cNvGrpSpPr>
            <p:nvPr/>
          </p:nvGrpSpPr>
          <p:grpSpPr bwMode="auto">
            <a:xfrm rot="5400000">
              <a:off x="3048000" y="5772150"/>
              <a:ext cx="228600" cy="241300"/>
              <a:chOff x="4332" y="1144"/>
              <a:chExt cx="176" cy="328"/>
            </a:xfrm>
          </p:grpSpPr>
          <p:sp>
            <p:nvSpPr>
              <p:cNvPr id="23"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4"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18" name="Group 44"/>
            <p:cNvGrpSpPr>
              <a:grpSpLocks/>
            </p:cNvGrpSpPr>
            <p:nvPr/>
          </p:nvGrpSpPr>
          <p:grpSpPr bwMode="auto">
            <a:xfrm rot="5400000">
              <a:off x="7035800" y="6165850"/>
              <a:ext cx="228600" cy="241300"/>
              <a:chOff x="4332" y="1144"/>
              <a:chExt cx="176" cy="328"/>
            </a:xfrm>
          </p:grpSpPr>
          <p:sp>
            <p:nvSpPr>
              <p:cNvPr id="2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19" name="Line 47"/>
            <p:cNvSpPr>
              <a:spLocks noChangeShapeType="1"/>
            </p:cNvSpPr>
            <p:nvPr/>
          </p:nvSpPr>
          <p:spPr bwMode="auto">
            <a:xfrm flipH="1">
              <a:off x="3225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0" name="Line 48"/>
            <p:cNvSpPr>
              <a:spLocks noChangeShapeType="1"/>
            </p:cNvSpPr>
            <p:nvPr/>
          </p:nvSpPr>
          <p:spPr bwMode="auto">
            <a:xfrm>
              <a:off x="3022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Tree>
    <p:extLst>
      <p:ext uri="{BB962C8B-B14F-4D97-AF65-F5344CB8AC3E}">
        <p14:creationId xmlns:p14="http://schemas.microsoft.com/office/powerpoint/2010/main" val="264733653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3022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3848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3848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3848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Sand</a:t>
            </a:r>
          </a:p>
        </p:txBody>
      </p:sp>
      <p:sp>
        <p:nvSpPr>
          <p:cNvPr id="29703" name="Rectangle 7"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Gravel</a:t>
            </a:r>
          </a:p>
        </p:txBody>
      </p:sp>
      <p:sp>
        <p:nvSpPr>
          <p:cNvPr id="29704" name="Freeform 8"/>
          <p:cNvSpPr>
            <a:spLocks/>
          </p:cNvSpPr>
          <p:nvPr/>
        </p:nvSpPr>
        <p:spPr bwMode="auto">
          <a:xfrm>
            <a:off x="5130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1570039" y="4337328"/>
            <a:ext cx="100219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Influent</a:t>
            </a:r>
          </a:p>
        </p:txBody>
      </p:sp>
      <p:sp>
        <p:nvSpPr>
          <p:cNvPr id="29708" name="Text Box 12"/>
          <p:cNvSpPr txBox="1">
            <a:spLocks noChangeArrowheads="1"/>
          </p:cNvSpPr>
          <p:nvPr/>
        </p:nvSpPr>
        <p:spPr bwMode="auto">
          <a:xfrm>
            <a:off x="1922464" y="5664478"/>
            <a:ext cx="771365"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Drain</a:t>
            </a:r>
          </a:p>
        </p:txBody>
      </p:sp>
      <p:sp>
        <p:nvSpPr>
          <p:cNvPr id="29709" name="Text Box 13"/>
          <p:cNvSpPr txBox="1">
            <a:spLocks noChangeArrowheads="1"/>
          </p:cNvSpPr>
          <p:nvPr/>
        </p:nvSpPr>
        <p:spPr bwMode="auto">
          <a:xfrm>
            <a:off x="1558926" y="6134378"/>
            <a:ext cx="100700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Effluent</a:t>
            </a:r>
          </a:p>
        </p:txBody>
      </p:sp>
      <p:sp>
        <p:nvSpPr>
          <p:cNvPr id="29710" name="Text Box 14"/>
          <p:cNvSpPr txBox="1">
            <a:spLocks noChangeArrowheads="1"/>
          </p:cNvSpPr>
          <p:nvPr/>
        </p:nvSpPr>
        <p:spPr bwMode="auto">
          <a:xfrm>
            <a:off x="7286625" y="6081990"/>
            <a:ext cx="1406154"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Wash water</a:t>
            </a:r>
          </a:p>
        </p:txBody>
      </p:sp>
      <p:sp>
        <p:nvSpPr>
          <p:cNvPr id="29711" name="Rectangle 15" descr="Sand"/>
          <p:cNvSpPr>
            <a:spLocks noChangeArrowheads="1"/>
          </p:cNvSpPr>
          <p:nvPr/>
        </p:nvSpPr>
        <p:spPr bwMode="auto">
          <a:xfrm>
            <a:off x="3848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Anthracite</a:t>
            </a:r>
          </a:p>
        </p:txBody>
      </p:sp>
      <p:sp>
        <p:nvSpPr>
          <p:cNvPr id="29712" name="Text Box 16"/>
          <p:cNvSpPr txBox="1">
            <a:spLocks noChangeArrowheads="1"/>
          </p:cNvSpPr>
          <p:nvPr/>
        </p:nvSpPr>
        <p:spPr bwMode="auto">
          <a:xfrm>
            <a:off x="7240589"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dirty="0">
                <a:latin typeface="Book Antiqua" pitchFamily="18" charset="0"/>
              </a:rPr>
              <a:t>Size</a:t>
            </a:r>
          </a:p>
          <a:p>
            <a:pPr algn="ctr">
              <a:lnSpc>
                <a:spcPct val="20000"/>
              </a:lnSpc>
              <a:spcBef>
                <a:spcPct val="50000"/>
              </a:spcBef>
            </a:pPr>
            <a:r>
              <a:rPr lang="en-US" sz="2000" dirty="0">
                <a:latin typeface="Book Antiqua" pitchFamily="18" charset="0"/>
              </a:rPr>
              <a:t>(mm)</a:t>
            </a:r>
          </a:p>
          <a:p>
            <a:pPr algn="ctr">
              <a:spcBef>
                <a:spcPct val="50000"/>
              </a:spcBef>
            </a:pPr>
            <a:r>
              <a:rPr lang="en-US" sz="2000" dirty="0">
                <a:latin typeface="Book Antiqua" pitchFamily="18" charset="0"/>
              </a:rPr>
              <a:t>0.70</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0.45 - 0.55</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5 - 60</a:t>
            </a:r>
          </a:p>
        </p:txBody>
      </p:sp>
      <p:sp>
        <p:nvSpPr>
          <p:cNvPr id="29713" name="Text Box 17"/>
          <p:cNvSpPr txBox="1">
            <a:spLocks noChangeArrowheads="1"/>
          </p:cNvSpPr>
          <p:nvPr/>
        </p:nvSpPr>
        <p:spPr bwMode="auto">
          <a:xfrm>
            <a:off x="8545514"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dirty="0">
                <a:latin typeface="Book Antiqua" pitchFamily="18" charset="0"/>
              </a:rPr>
              <a:t>Specific</a:t>
            </a:r>
          </a:p>
          <a:p>
            <a:pPr algn="ctr">
              <a:lnSpc>
                <a:spcPct val="30000"/>
              </a:lnSpc>
              <a:spcBef>
                <a:spcPct val="50000"/>
              </a:spcBef>
            </a:pPr>
            <a:r>
              <a:rPr lang="en-US" sz="2000" dirty="0">
                <a:latin typeface="Book Antiqua" pitchFamily="18" charset="0"/>
              </a:rPr>
              <a:t>Gravity</a:t>
            </a:r>
          </a:p>
          <a:p>
            <a:pPr algn="ctr">
              <a:spcBef>
                <a:spcPct val="50000"/>
              </a:spcBef>
            </a:pPr>
            <a:r>
              <a:rPr lang="en-US" sz="2000" dirty="0">
                <a:latin typeface="Book Antiqua" pitchFamily="18" charset="0"/>
              </a:rPr>
              <a:t>1.6</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2.65</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2.65</a:t>
            </a:r>
          </a:p>
        </p:txBody>
      </p:sp>
      <p:sp>
        <p:nvSpPr>
          <p:cNvPr id="29714" name="Text Box 18"/>
          <p:cNvSpPr txBox="1">
            <a:spLocks noChangeArrowheads="1"/>
          </p:cNvSpPr>
          <p:nvPr/>
        </p:nvSpPr>
        <p:spPr bwMode="auto">
          <a:xfrm>
            <a:off x="9632951"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a:latin typeface="Book Antiqua" pitchFamily="18" charset="0"/>
              </a:rPr>
              <a:t>Depth</a:t>
            </a:r>
          </a:p>
          <a:p>
            <a:pPr algn="ctr">
              <a:lnSpc>
                <a:spcPct val="30000"/>
              </a:lnSpc>
              <a:spcBef>
                <a:spcPct val="50000"/>
              </a:spcBef>
            </a:pPr>
            <a:r>
              <a:rPr lang="en-US" sz="2000">
                <a:latin typeface="Book Antiqua" pitchFamily="18" charset="0"/>
              </a:rPr>
              <a:t>(cm)</a:t>
            </a:r>
          </a:p>
          <a:p>
            <a:pPr algn="ctr">
              <a:spcBef>
                <a:spcPct val="50000"/>
              </a:spcBef>
            </a:pPr>
            <a:r>
              <a:rPr lang="en-US" sz="2000">
                <a:latin typeface="Book Antiqua" pitchFamily="18" charset="0"/>
              </a:rPr>
              <a:t>30</a:t>
            </a:r>
          </a:p>
          <a:p>
            <a:pPr algn="ctr">
              <a:spcBef>
                <a:spcPct val="50000"/>
              </a:spcBef>
            </a:pPr>
            <a:endParaRPr lang="en-US" sz="2000">
              <a:latin typeface="Book Antiqua" pitchFamily="18" charset="0"/>
            </a:endParaRPr>
          </a:p>
          <a:p>
            <a:pPr algn="ctr">
              <a:spcBef>
                <a:spcPct val="50000"/>
              </a:spcBef>
            </a:pPr>
            <a:r>
              <a:rPr lang="en-US" sz="2000">
                <a:latin typeface="Book Antiqua" pitchFamily="18" charset="0"/>
              </a:rPr>
              <a:t>45</a:t>
            </a:r>
          </a:p>
          <a:p>
            <a:pPr algn="ctr">
              <a:spcBef>
                <a:spcPct val="50000"/>
              </a:spcBef>
            </a:pPr>
            <a:endParaRPr lang="en-US" sz="2000">
              <a:latin typeface="Book Antiqua" pitchFamily="18" charset="0"/>
            </a:endParaRPr>
          </a:p>
          <a:p>
            <a:pPr algn="ctr">
              <a:spcBef>
                <a:spcPct val="50000"/>
              </a:spcBef>
            </a:pPr>
            <a:r>
              <a:rPr lang="en-US" sz="2000">
                <a:latin typeface="Book Antiqua" pitchFamily="18" charset="0"/>
              </a:rPr>
              <a:t>45</a:t>
            </a:r>
          </a:p>
        </p:txBody>
      </p:sp>
      <p:grpSp>
        <p:nvGrpSpPr>
          <p:cNvPr id="29715" name="Group 19"/>
          <p:cNvGrpSpPr>
            <a:grpSpLocks/>
          </p:cNvGrpSpPr>
          <p:nvPr/>
        </p:nvGrpSpPr>
        <p:grpSpPr bwMode="auto">
          <a:xfrm>
            <a:off x="3860801"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3048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7035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3225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3022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extLst>
      <p:ext uri="{BB962C8B-B14F-4D97-AF65-F5344CB8AC3E}">
        <p14:creationId xmlns:p14="http://schemas.microsoft.com/office/powerpoint/2010/main" val="380905500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81201"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890521" y="2653277"/>
            <a:ext cx="1439818" cy="584775"/>
          </a:xfrm>
          <a:prstGeom prst="rect">
            <a:avLst/>
          </a:prstGeom>
          <a:noFill/>
          <a:ln w="12700">
            <a:noFill/>
            <a:miter lim="800000"/>
            <a:headEnd type="none" w="sm" len="sm"/>
            <a:tailEnd type="none" w="sm" len="sm"/>
          </a:ln>
          <a:effectLst/>
        </p:spPr>
        <p:txBody>
          <a:bodyPr wrap="none">
            <a:spAutoFit/>
          </a:bodyPr>
          <a:lstStyle/>
          <a:p>
            <a:r>
              <a:rPr lang="en-US" sz="3200" dirty="0">
                <a:solidFill>
                  <a:schemeClr val="folHlink"/>
                </a:solidFill>
              </a:rPr>
              <a:t>smaller</a:t>
            </a:r>
          </a:p>
        </p:txBody>
      </p:sp>
      <p:sp>
        <p:nvSpPr>
          <p:cNvPr id="8" name="TextBox 7"/>
          <p:cNvSpPr txBox="1"/>
          <p:nvPr/>
        </p:nvSpPr>
        <p:spPr>
          <a:xfrm>
            <a:off x="2467898" y="6334780"/>
            <a:ext cx="4081567" cy="369332"/>
          </a:xfrm>
          <a:prstGeom prst="rect">
            <a:avLst/>
          </a:prstGeom>
          <a:noFill/>
        </p:spPr>
        <p:txBody>
          <a:bodyPr wrap="none" rtlCol="0">
            <a:spAutoFit/>
          </a:bodyPr>
          <a:lstStyle/>
          <a:p>
            <a:r>
              <a:rPr lang="en-US" dirty="0">
                <a:solidFill>
                  <a:schemeClr val="accent4"/>
                </a:solidFill>
              </a:rPr>
              <a:t>Similar in size to AguaClara </a:t>
            </a:r>
            <a:r>
              <a:rPr lang="en-US" dirty="0" err="1">
                <a:solidFill>
                  <a:schemeClr val="accent4"/>
                </a:solidFill>
              </a:rPr>
              <a:t>Sed</a:t>
            </a:r>
            <a:r>
              <a:rPr lang="en-US" dirty="0">
                <a:solidFill>
                  <a:schemeClr val="accent4"/>
                </a:solidFill>
              </a:rPr>
              <a:t> (1 mm/s)</a:t>
            </a:r>
          </a:p>
        </p:txBody>
      </p:sp>
      <p:grpSp>
        <p:nvGrpSpPr>
          <p:cNvPr id="2" name="Group 1"/>
          <p:cNvGrpSpPr/>
          <p:nvPr/>
        </p:nvGrpSpPr>
        <p:grpSpPr>
          <a:xfrm>
            <a:off x="8187354" y="17867"/>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9385746" y="3618526"/>
            <a:ext cx="2497551" cy="1569660"/>
          </a:xfrm>
          <a:prstGeom prst="rect">
            <a:avLst/>
          </a:prstGeom>
          <a:noFill/>
        </p:spPr>
        <p:txBody>
          <a:bodyPr wrap="square" rtlCol="0">
            <a:spAutoFit/>
          </a:bodyPr>
          <a:lstStyle/>
          <a:p>
            <a:r>
              <a:rPr lang="en-US" sz="240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44054" y="5896996"/>
            <a:ext cx="1539854" cy="714163"/>
          </a:xfrm>
          <a:prstGeom prst="rect">
            <a:avLst/>
          </a:prstGeom>
        </p:spPr>
      </p:pic>
    </p:spTree>
    <p:extLst>
      <p:ext uri="{BB962C8B-B14F-4D97-AF65-F5344CB8AC3E}">
        <p14:creationId xmlns:p14="http://schemas.microsoft.com/office/powerpoint/2010/main" val="3673503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3022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3848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3848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3848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solidFill>
                  <a:schemeClr val="bg2"/>
                </a:solidFill>
                <a:latin typeface="Book Antiqua" pitchFamily="18" charset="0"/>
              </a:rPr>
              <a:t>Sand</a:t>
            </a:r>
          </a:p>
        </p:txBody>
      </p:sp>
      <p:sp>
        <p:nvSpPr>
          <p:cNvPr id="32774" name="Rectangle 6"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a:solidFill>
                  <a:schemeClr val="bg2"/>
                </a:solidFill>
                <a:latin typeface="Book Antiqua" pitchFamily="18" charset="0"/>
              </a:rPr>
              <a:t>Gravel</a:t>
            </a:r>
          </a:p>
        </p:txBody>
      </p:sp>
      <p:sp>
        <p:nvSpPr>
          <p:cNvPr id="32775" name="Freeform 7"/>
          <p:cNvSpPr>
            <a:spLocks/>
          </p:cNvSpPr>
          <p:nvPr/>
        </p:nvSpPr>
        <p:spPr bwMode="auto">
          <a:xfrm>
            <a:off x="5130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1570039" y="4337328"/>
            <a:ext cx="100219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Influent</a:t>
            </a:r>
          </a:p>
        </p:txBody>
      </p:sp>
      <p:sp>
        <p:nvSpPr>
          <p:cNvPr id="32779" name="Text Box 11"/>
          <p:cNvSpPr txBox="1">
            <a:spLocks noChangeArrowheads="1"/>
          </p:cNvSpPr>
          <p:nvPr/>
        </p:nvSpPr>
        <p:spPr bwMode="auto">
          <a:xfrm>
            <a:off x="1922464" y="5664478"/>
            <a:ext cx="771365"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Drain</a:t>
            </a:r>
          </a:p>
        </p:txBody>
      </p:sp>
      <p:sp>
        <p:nvSpPr>
          <p:cNvPr id="32780" name="Text Box 12"/>
          <p:cNvSpPr txBox="1">
            <a:spLocks noChangeArrowheads="1"/>
          </p:cNvSpPr>
          <p:nvPr/>
        </p:nvSpPr>
        <p:spPr bwMode="auto">
          <a:xfrm>
            <a:off x="1558926" y="6134378"/>
            <a:ext cx="100700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Effluent</a:t>
            </a:r>
          </a:p>
        </p:txBody>
      </p:sp>
      <p:sp>
        <p:nvSpPr>
          <p:cNvPr id="32781" name="Text Box 13"/>
          <p:cNvSpPr txBox="1">
            <a:spLocks noChangeArrowheads="1"/>
          </p:cNvSpPr>
          <p:nvPr/>
        </p:nvSpPr>
        <p:spPr bwMode="auto">
          <a:xfrm>
            <a:off x="7286625" y="6081990"/>
            <a:ext cx="1406154"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Wash water</a:t>
            </a:r>
          </a:p>
        </p:txBody>
      </p:sp>
      <p:sp>
        <p:nvSpPr>
          <p:cNvPr id="32782" name="Rectangle 14" descr="Sand"/>
          <p:cNvSpPr>
            <a:spLocks noChangeArrowheads="1"/>
          </p:cNvSpPr>
          <p:nvPr/>
        </p:nvSpPr>
        <p:spPr bwMode="auto">
          <a:xfrm>
            <a:off x="3848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solidFill>
                  <a:schemeClr val="bg2"/>
                </a:solidFill>
                <a:latin typeface="Book Antiqua" pitchFamily="18" charset="0"/>
              </a:rPr>
              <a:t>Anthracite</a:t>
            </a:r>
          </a:p>
        </p:txBody>
      </p:sp>
      <p:grpSp>
        <p:nvGrpSpPr>
          <p:cNvPr id="32783" name="Group 15"/>
          <p:cNvGrpSpPr>
            <a:grpSpLocks/>
          </p:cNvGrpSpPr>
          <p:nvPr/>
        </p:nvGrpSpPr>
        <p:grpSpPr bwMode="auto">
          <a:xfrm>
            <a:off x="3860801"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3048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3060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3314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3048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6477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7556500" y="1981200"/>
            <a:ext cx="2832100" cy="4114800"/>
          </a:xfrm>
        </p:spPr>
        <p:txBody>
          <a:bodyPr/>
          <a:lstStyle/>
          <a:p>
            <a:r>
              <a:rPr lang="en-US" dirty="0"/>
              <a:t>Wash water is treated water!</a:t>
            </a:r>
          </a:p>
          <a:p>
            <a:r>
              <a:rPr lang="en-US" dirty="0"/>
              <a:t>WHY?</a:t>
            </a:r>
          </a:p>
        </p:txBody>
      </p:sp>
      <p:sp>
        <p:nvSpPr>
          <p:cNvPr id="32818" name="Text Box 50"/>
          <p:cNvSpPr txBox="1">
            <a:spLocks noChangeArrowheads="1"/>
          </p:cNvSpPr>
          <p:nvPr/>
        </p:nvSpPr>
        <p:spPr bwMode="auto">
          <a:xfrm>
            <a:off x="7786446" y="4038600"/>
            <a:ext cx="2759075" cy="1815882"/>
          </a:xfrm>
          <a:prstGeom prst="rect">
            <a:avLst/>
          </a:prstGeom>
          <a:noFill/>
          <a:ln w="12700">
            <a:noFill/>
            <a:miter lim="800000"/>
            <a:headEnd type="none" w="lg" len="med"/>
            <a:tailEnd type="none" w="lg" len="med"/>
          </a:ln>
          <a:effectLst/>
        </p:spPr>
        <p:txBody>
          <a:bodyPr>
            <a:spAutoFit/>
          </a:bodyPr>
          <a:lstStyle/>
          <a:p>
            <a:r>
              <a:rPr lang="en-US" sz="2800" dirty="0">
                <a:solidFill>
                  <a:schemeClr val="folHlink"/>
                </a:solidFill>
              </a:rPr>
              <a:t>Only clean water should ever be on effluent side of filter!</a:t>
            </a:r>
          </a:p>
        </p:txBody>
      </p:sp>
      <p:sp>
        <p:nvSpPr>
          <p:cNvPr id="32819" name="Line 51"/>
          <p:cNvSpPr>
            <a:spLocks noChangeShapeType="1"/>
          </p:cNvSpPr>
          <p:nvPr/>
        </p:nvSpPr>
        <p:spPr bwMode="auto">
          <a:xfrm>
            <a:off x="7891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7891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7891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2979176"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eaLnBrk="0" fontAlgn="base" hangingPunct="0">
              <a:spcBef>
                <a:spcPct val="50000"/>
              </a:spcBef>
              <a:spcAft>
                <a:spcPct val="0"/>
              </a:spcAft>
            </a:pPr>
            <a:endParaRPr lang="en-US" sz="2800">
              <a:latin typeface="Times New Roman" pitchFamily="18" charset="0"/>
            </a:endParaRPr>
          </a:p>
        </p:txBody>
      </p:sp>
      <p:sp>
        <p:nvSpPr>
          <p:cNvPr id="55" name="Line 53"/>
          <p:cNvSpPr>
            <a:spLocks noChangeShapeType="1"/>
          </p:cNvSpPr>
          <p:nvPr/>
        </p:nvSpPr>
        <p:spPr bwMode="auto">
          <a:xfrm>
            <a:off x="7921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extLst>
      <p:ext uri="{BB962C8B-B14F-4D97-AF65-F5344CB8AC3E}">
        <p14:creationId xmlns:p14="http://schemas.microsoft.com/office/powerpoint/2010/main" val="704798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6134100" y="4748213"/>
            <a:ext cx="3784600" cy="923330"/>
          </a:xfrm>
          <a:prstGeom prst="rect">
            <a:avLst/>
          </a:prstGeom>
          <a:noFill/>
          <a:ln w="12700">
            <a:noFill/>
            <a:miter lim="800000"/>
            <a:headEnd type="none" w="lg" len="med"/>
            <a:tailEnd type="none" w="lg" len="med"/>
          </a:ln>
          <a:effectLst/>
        </p:spPr>
        <p:txBody>
          <a:bodyPr>
            <a:spAutoFit/>
          </a:bodyPr>
          <a:lstStyle/>
          <a:p>
            <a:r>
              <a:rPr lang="en-US" dirty="0" err="1"/>
              <a:t>Kozeny</a:t>
            </a:r>
            <a:r>
              <a:rPr lang="en-US" dirty="0"/>
              <a:t> constant</a:t>
            </a:r>
          </a:p>
          <a:p>
            <a:r>
              <a:rPr lang="en-US" dirty="0"/>
              <a:t>Approximately 5 for most filtration conditions</a:t>
            </a:r>
          </a:p>
        </p:txBody>
      </p:sp>
      <p:sp>
        <p:nvSpPr>
          <p:cNvPr id="6" name="Text Box 22 2"/>
          <p:cNvSpPr txBox="1">
            <a:spLocks noChangeArrowheads="1"/>
          </p:cNvSpPr>
          <p:nvPr/>
        </p:nvSpPr>
        <p:spPr bwMode="auto">
          <a:xfrm>
            <a:off x="1838634" y="1887027"/>
            <a:ext cx="2802193" cy="646331"/>
          </a:xfrm>
          <a:prstGeom prst="rect">
            <a:avLst/>
          </a:prstGeom>
          <a:noFill/>
          <a:ln w="12700">
            <a:noFill/>
            <a:miter lim="800000"/>
            <a:headEnd type="none" w="lg" len="med"/>
            <a:tailEnd type="none" w="lg" len="med"/>
          </a:ln>
          <a:effectLst/>
        </p:spPr>
        <p:txBody>
          <a:bodyPr wrap="square">
            <a:spAutoFit/>
          </a:bodyPr>
          <a:lstStyle/>
          <a:p>
            <a:r>
              <a:rPr lang="en-US" dirty="0"/>
              <a:t>Porosity (0.4 for uniform size media) </a:t>
            </a:r>
          </a:p>
        </p:txBody>
      </p:sp>
      <p:sp>
        <p:nvSpPr>
          <p:cNvPr id="8" name="Text Box 22 3"/>
          <p:cNvSpPr txBox="1">
            <a:spLocks noChangeArrowheads="1"/>
          </p:cNvSpPr>
          <p:nvPr/>
        </p:nvSpPr>
        <p:spPr bwMode="auto">
          <a:xfrm>
            <a:off x="1868129" y="3558510"/>
            <a:ext cx="1769807" cy="369332"/>
          </a:xfrm>
          <a:prstGeom prst="rect">
            <a:avLst/>
          </a:prstGeom>
          <a:noFill/>
          <a:ln w="12700">
            <a:noFill/>
            <a:miter lim="800000"/>
            <a:headEnd type="none" w="lg" len="med"/>
            <a:tailEnd type="none" w="lg" len="med"/>
          </a:ln>
          <a:effectLst/>
        </p:spPr>
        <p:txBody>
          <a:bodyPr wrap="square">
            <a:spAutoFit/>
          </a:bodyPr>
          <a:lstStyle/>
          <a:p>
            <a:r>
              <a:rPr lang="en-US" dirty="0"/>
              <a:t>Head loss</a:t>
            </a:r>
          </a:p>
        </p:txBody>
      </p:sp>
      <p:cxnSp>
        <p:nvCxnSpPr>
          <p:cNvPr id="10" name="Elbow Connector 9 1"/>
          <p:cNvCxnSpPr>
            <a:cxnSpLocks/>
            <a:stCxn id="4" idx="1"/>
          </p:cNvCxnSpPr>
          <p:nvPr/>
        </p:nvCxnSpPr>
        <p:spPr bwMode="auto">
          <a:xfrm rot="10800000">
            <a:off x="5480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3755923" y="4040935"/>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1986116" y="4266432"/>
            <a:ext cx="1769807" cy="923330"/>
          </a:xfrm>
          <a:prstGeom prst="rect">
            <a:avLst/>
          </a:prstGeom>
          <a:noFill/>
          <a:ln w="12700">
            <a:noFill/>
            <a:miter lim="800000"/>
            <a:headEnd type="none" w="lg" len="med"/>
            <a:tailEnd type="none" w="lg" len="med"/>
          </a:ln>
          <a:effectLst/>
        </p:spPr>
        <p:txBody>
          <a:bodyPr wrap="square">
            <a:spAutoFit/>
          </a:bodyPr>
          <a:lstStyle/>
          <a:p>
            <a:r>
              <a:rPr lang="en-US" dirty="0"/>
              <a:t>Flow path length (filter bed depth)</a:t>
            </a:r>
          </a:p>
        </p:txBody>
      </p:sp>
      <p:cxnSp>
        <p:nvCxnSpPr>
          <p:cNvPr id="20" name="Elbow Connector 9 3"/>
          <p:cNvCxnSpPr>
            <a:cxnSpLocks/>
          </p:cNvCxnSpPr>
          <p:nvPr/>
        </p:nvCxnSpPr>
        <p:spPr bwMode="auto">
          <a:xfrm flipV="1">
            <a:off x="3442670"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4640827"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7669162" y="2417968"/>
            <a:ext cx="2998839" cy="369332"/>
          </a:xfrm>
          <a:prstGeom prst="rect">
            <a:avLst/>
          </a:prstGeom>
          <a:noFill/>
          <a:ln w="12700">
            <a:noFill/>
            <a:miter lim="800000"/>
            <a:headEnd type="none" w="lg" len="med"/>
            <a:tailEnd type="none" w="lg" len="med"/>
          </a:ln>
          <a:effectLst/>
        </p:spPr>
        <p:txBody>
          <a:bodyPr wrap="square">
            <a:spAutoFit/>
          </a:bodyPr>
          <a:lstStyle/>
          <a:p>
            <a:r>
              <a:rPr lang="en-US" dirty="0"/>
              <a:t>Approach velocity</a:t>
            </a:r>
          </a:p>
        </p:txBody>
      </p:sp>
      <p:sp>
        <p:nvSpPr>
          <p:cNvPr id="35" name="Text Box 22 6"/>
          <p:cNvSpPr txBox="1">
            <a:spLocks noChangeArrowheads="1"/>
          </p:cNvSpPr>
          <p:nvPr/>
        </p:nvSpPr>
        <p:spPr bwMode="auto">
          <a:xfrm>
            <a:off x="8180432" y="3686330"/>
            <a:ext cx="2438400" cy="369332"/>
          </a:xfrm>
          <a:prstGeom prst="rect">
            <a:avLst/>
          </a:prstGeom>
          <a:noFill/>
          <a:ln w="12700">
            <a:noFill/>
            <a:miter lim="800000"/>
            <a:headEnd type="none" w="lg" len="med"/>
            <a:tailEnd type="none" w="lg" len="med"/>
          </a:ln>
          <a:effectLst/>
        </p:spPr>
        <p:txBody>
          <a:bodyPr wrap="square">
            <a:spAutoFit/>
          </a:bodyPr>
          <a:lstStyle/>
          <a:p>
            <a:r>
              <a:rPr lang="en-US" dirty="0"/>
              <a:t>Sand diameter</a:t>
            </a:r>
          </a:p>
        </p:txBody>
      </p:sp>
      <p:sp>
        <p:nvSpPr>
          <p:cNvPr id="36" name="Text Box 22 7"/>
          <p:cNvSpPr txBox="1">
            <a:spLocks noChangeArrowheads="1"/>
          </p:cNvSpPr>
          <p:nvPr/>
        </p:nvSpPr>
        <p:spPr bwMode="auto">
          <a:xfrm>
            <a:off x="7452853" y="1818200"/>
            <a:ext cx="3215148" cy="369332"/>
          </a:xfrm>
          <a:prstGeom prst="rect">
            <a:avLst/>
          </a:prstGeom>
          <a:noFill/>
          <a:ln w="12700">
            <a:noFill/>
            <a:miter lim="800000"/>
            <a:headEnd type="none" w="lg" len="med"/>
            <a:tailEnd type="none" w="lg" len="med"/>
          </a:ln>
          <a:effectLst/>
        </p:spPr>
        <p:txBody>
          <a:bodyPr wrap="square">
            <a:spAutoFit/>
          </a:bodyPr>
          <a:lstStyle/>
          <a:p>
            <a:r>
              <a:rPr lang="en-US" dirty="0"/>
              <a:t>Kinematic viscosity</a:t>
            </a:r>
          </a:p>
        </p:txBody>
      </p:sp>
      <p:cxnSp>
        <p:nvCxnSpPr>
          <p:cNvPr id="43" name="Elbow Connector 42 1"/>
          <p:cNvCxnSpPr>
            <a:stCxn id="36" idx="1"/>
          </p:cNvCxnSpPr>
          <p:nvPr/>
        </p:nvCxnSpPr>
        <p:spPr bwMode="auto">
          <a:xfrm rot="10800000" flipV="1">
            <a:off x="7295535" y="2079810"/>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7510226"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7830883"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710812" y="6216793"/>
            <a:ext cx="4825360" cy="369332"/>
          </a:xfrm>
          <a:prstGeom prst="rect">
            <a:avLst/>
          </a:prstGeom>
          <a:noFill/>
        </p:spPr>
        <p:txBody>
          <a:bodyPr wrap="none" rtlCol="0">
            <a:spAutoFit/>
          </a:bodyPr>
          <a:lstStyle/>
          <a:p>
            <a:r>
              <a:rPr lang="en-US" dirty="0"/>
              <a:t>Assumes laminar flow and is valid up to Re of 6  </a:t>
            </a:r>
          </a:p>
        </p:txBody>
      </p:sp>
      <p:sp>
        <p:nvSpPr>
          <p:cNvPr id="3" name="Rounded Rectangle 2"/>
          <p:cNvSpPr/>
          <p:nvPr/>
        </p:nvSpPr>
        <p:spPr bwMode="auto">
          <a:xfrm>
            <a:off x="7699682" y="2345149"/>
            <a:ext cx="1893497" cy="476072"/>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eaLnBrk="0" fontAlgn="base" hangingPunct="0">
              <a:spcBef>
                <a:spcPct val="50000"/>
              </a:spcBef>
              <a:spcAft>
                <a:spcPct val="0"/>
              </a:spcAft>
            </a:pPr>
            <a:endParaRPr lang="en-US" sz="2800">
              <a:latin typeface="Times New Roman" pitchFamily="18" charset="0"/>
            </a:endParaRPr>
          </a:p>
        </p:txBody>
      </p:sp>
      <p:sp>
        <p:nvSpPr>
          <p:cNvPr id="7" name="TextBox 6"/>
          <p:cNvSpPr txBox="1"/>
          <p:nvPr/>
        </p:nvSpPr>
        <p:spPr>
          <a:xfrm>
            <a:off x="8366502" y="7750"/>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784013" y="613082"/>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9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938216" y="6216794"/>
            <a:ext cx="1470476" cy="516571"/>
          </a:xfrm>
          <a:prstGeom prst="rect">
            <a:avLst/>
          </a:prstGeom>
        </p:spPr>
      </p:pic>
    </p:spTree>
    <p:extLst>
      <p:ext uri="{BB962C8B-B14F-4D97-AF65-F5344CB8AC3E}">
        <p14:creationId xmlns:p14="http://schemas.microsoft.com/office/powerpoint/2010/main" val="745786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sources</a:t>
            </a:r>
            <a:endParaRPr lang="en-US" dirty="0"/>
          </a:p>
        </p:txBody>
      </p:sp>
      <p:pic>
        <p:nvPicPr>
          <p:cNvPr id="1026" name="Picture 2" descr="Diagram showing source and use of freshwater in the U.S. in 2015, by categ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03756"/>
            <a:ext cx="5763457" cy="47236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373057" y="5604028"/>
            <a:ext cx="6096000" cy="923330"/>
          </a:xfrm>
          <a:prstGeom prst="rect">
            <a:avLst/>
          </a:prstGeom>
        </p:spPr>
        <p:txBody>
          <a:bodyPr>
            <a:spAutoFit/>
          </a:bodyPr>
          <a:lstStyle/>
          <a:p>
            <a:r>
              <a:rPr lang="en-US" dirty="0">
                <a:hlinkClick r:id="rId3"/>
              </a:rPr>
              <a:t>https://www.usgs.gov/special-topic/water-science-school/science/groundwater-use-united-states?qt-science_center_objects=0#qt-science_center_objects</a:t>
            </a:r>
            <a:endParaRPr lang="en-US" dirty="0"/>
          </a:p>
        </p:txBody>
      </p:sp>
    </p:spTree>
    <p:extLst>
      <p:ext uri="{BB962C8B-B14F-4D97-AF65-F5344CB8AC3E}">
        <p14:creationId xmlns:p14="http://schemas.microsoft.com/office/powerpoint/2010/main" val="27127324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28600"/>
            <a:ext cx="6309360" cy="1143000"/>
          </a:xfrm>
        </p:spPr>
        <p:txBody>
          <a:bodyPr/>
          <a:lstStyle/>
          <a:p>
            <a:r>
              <a:rPr lang="en-US" sz="4000" dirty="0"/>
              <a:t>Interception occurs where streamlines converge</a:t>
            </a:r>
          </a:p>
        </p:txBody>
      </p:sp>
      <p:pic>
        <p:nvPicPr>
          <p:cNvPr id="5" name="Picture 4" descr="jan 1991 4"/>
          <p:cNvPicPr>
            <a:picLocks noChangeAspect="1" noChangeArrowheads="1"/>
          </p:cNvPicPr>
          <p:nvPr/>
        </p:nvPicPr>
        <p:blipFill>
          <a:blip r:embed="rId2" cstate="screen"/>
          <a:srcRect/>
          <a:stretch>
            <a:fillRect/>
          </a:stretch>
        </p:blipFill>
        <p:spPr bwMode="auto">
          <a:xfrm>
            <a:off x="8441636" y="1"/>
            <a:ext cx="2226365" cy="1488826"/>
          </a:xfrm>
          <a:prstGeom prst="rect">
            <a:avLst/>
          </a:prstGeom>
          <a:noFill/>
        </p:spPr>
      </p:pic>
      <p:sp>
        <p:nvSpPr>
          <p:cNvPr id="25" name="Oval 24"/>
          <p:cNvSpPr/>
          <p:nvPr/>
        </p:nvSpPr>
        <p:spPr bwMode="auto">
          <a:xfrm>
            <a:off x="2791130" y="2833050"/>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Content Placeholder 19"/>
          <p:cNvSpPr>
            <a:spLocks noGrp="1"/>
          </p:cNvSpPr>
          <p:nvPr>
            <p:ph idx="1"/>
          </p:nvPr>
        </p:nvSpPr>
        <p:spPr>
          <a:xfrm>
            <a:off x="6758831" y="1634383"/>
            <a:ext cx="4812175"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sp>
        <p:nvSpPr>
          <p:cNvPr id="27" name="Can 26"/>
          <p:cNvSpPr/>
          <p:nvPr/>
        </p:nvSpPr>
        <p:spPr bwMode="auto">
          <a:xfrm>
            <a:off x="2775228" y="3047727"/>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943530" y="2985450"/>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Oval 28"/>
          <p:cNvSpPr/>
          <p:nvPr/>
        </p:nvSpPr>
        <p:spPr bwMode="auto">
          <a:xfrm>
            <a:off x="3183393" y="2819806"/>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0" name="Oval 29"/>
          <p:cNvSpPr/>
          <p:nvPr/>
        </p:nvSpPr>
        <p:spPr bwMode="auto">
          <a:xfrm>
            <a:off x="3546496" y="2864847"/>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TextBox 30"/>
          <p:cNvSpPr txBox="1"/>
          <p:nvPr/>
        </p:nvSpPr>
        <p:spPr>
          <a:xfrm>
            <a:off x="2269052" y="1562766"/>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32" name="Group 31"/>
          <p:cNvGrpSpPr/>
          <p:nvPr/>
        </p:nvGrpSpPr>
        <p:grpSpPr>
          <a:xfrm>
            <a:off x="4434026" y="2922501"/>
            <a:ext cx="1578707" cy="3484652"/>
            <a:chOff x="2716321" y="2888318"/>
            <a:chExt cx="1578707" cy="3484652"/>
          </a:xfrm>
        </p:grpSpPr>
        <p:grpSp>
          <p:nvGrpSpPr>
            <p:cNvPr id="33" name="Group 32"/>
            <p:cNvGrpSpPr/>
            <p:nvPr/>
          </p:nvGrpSpPr>
          <p:grpSpPr>
            <a:xfrm>
              <a:off x="2716321" y="3136789"/>
              <a:ext cx="1578707" cy="3236181"/>
              <a:chOff x="3909017" y="3021495"/>
              <a:chExt cx="1578707" cy="3236181"/>
            </a:xfrm>
          </p:grpSpPr>
          <p:sp>
            <p:nvSpPr>
              <p:cNvPr id="36" name="Freeform 35"/>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7" name="Freeform 36"/>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4" name="Oval 33"/>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5" name="Oval 34"/>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8" name="Oval 37"/>
          <p:cNvSpPr/>
          <p:nvPr/>
        </p:nvSpPr>
        <p:spPr bwMode="auto">
          <a:xfrm>
            <a:off x="4640283" y="295696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9" name="Oval 38"/>
          <p:cNvSpPr/>
          <p:nvPr/>
        </p:nvSpPr>
        <p:spPr bwMode="auto">
          <a:xfrm>
            <a:off x="5510289" y="3037158"/>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0" name="Oval 39"/>
          <p:cNvSpPr/>
          <p:nvPr/>
        </p:nvSpPr>
        <p:spPr bwMode="auto">
          <a:xfrm>
            <a:off x="5073154" y="2899998"/>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1" name="Oval 40"/>
          <p:cNvSpPr/>
          <p:nvPr/>
        </p:nvSpPr>
        <p:spPr bwMode="auto">
          <a:xfrm>
            <a:off x="5251020" y="3047072"/>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 name="Oval 41"/>
          <p:cNvSpPr/>
          <p:nvPr/>
        </p:nvSpPr>
        <p:spPr bwMode="auto">
          <a:xfrm>
            <a:off x="4943667" y="3144468"/>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557639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25"/>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2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2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2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3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38"/>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3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41"/>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42"/>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42"/>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40"/>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41"/>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build="p"/>
      <p:bldP spid="28" grpId="0" animBg="1"/>
      <p:bldP spid="28" grpId="1" animBg="1"/>
      <p:bldP spid="29" grpId="0" animBg="1"/>
      <p:bldP spid="29" grpId="1" animBg="1"/>
      <p:bldP spid="30" grpId="0" animBg="1"/>
      <p:bldP spid="30" grpId="1" animBg="1"/>
      <p:bldP spid="38" grpId="0" animBg="1"/>
      <p:bldP spid="38" grpId="1" animBg="1"/>
      <p:bldP spid="39" grpId="0" animBg="1"/>
      <p:bldP spid="39" grpId="1" animBg="1"/>
      <p:bldP spid="40" grpId="0" animBg="1"/>
      <p:bldP spid="41" grpId="0" animBg="1"/>
      <p:bldP spid="41"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824133" y="-3749661"/>
            <a:ext cx="782664" cy="6307810"/>
            <a:chOff x="6456335" y="-4091554"/>
            <a:chExt cx="782664" cy="6307810"/>
          </a:xfrm>
        </p:grpSpPr>
        <p:sp>
          <p:nvSpPr>
            <p:cNvPr id="13" name="Rectangle 12"/>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Rectangle 14"/>
          <p:cNvSpPr/>
          <p:nvPr/>
        </p:nvSpPr>
        <p:spPr bwMode="auto">
          <a:xfrm>
            <a:off x="8824133"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Rectangle 15"/>
          <p:cNvSpPr/>
          <p:nvPr/>
        </p:nvSpPr>
        <p:spPr bwMode="auto">
          <a:xfrm>
            <a:off x="8611364"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Line 7"/>
          <p:cNvSpPr>
            <a:spLocks noChangeShapeType="1"/>
          </p:cNvSpPr>
          <p:nvPr/>
        </p:nvSpPr>
        <p:spPr bwMode="auto">
          <a:xfrm>
            <a:off x="2358641"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8" name="Straight Arrow Connector 17"/>
          <p:cNvCxnSpPr/>
          <p:nvPr/>
        </p:nvCxnSpPr>
        <p:spPr bwMode="auto">
          <a:xfrm flipV="1">
            <a:off x="3245745"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a:off x="3245745"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Freeform 19"/>
          <p:cNvSpPr/>
          <p:nvPr/>
        </p:nvSpPr>
        <p:spPr bwMode="auto">
          <a:xfrm>
            <a:off x="3259394"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flipH="1">
            <a:off x="3232339"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TextBox 21"/>
          <p:cNvSpPr txBox="1"/>
          <p:nvPr/>
        </p:nvSpPr>
        <p:spPr>
          <a:xfrm>
            <a:off x="3791656" y="3766757"/>
            <a:ext cx="2810769" cy="523220"/>
          </a:xfrm>
          <a:prstGeom prst="rect">
            <a:avLst/>
          </a:prstGeom>
          <a:noFill/>
        </p:spPr>
        <p:txBody>
          <a:bodyPr wrap="none" rtlCol="0">
            <a:spAutoFit/>
          </a:bodyPr>
          <a:lstStyle/>
          <a:p>
            <a:r>
              <a:rPr lang="en-US" b="0" dirty="0">
                <a:latin typeface="+mn-lt"/>
              </a:rPr>
              <a:t>Effluent Turbidity</a:t>
            </a:r>
          </a:p>
        </p:txBody>
      </p:sp>
      <p:sp>
        <p:nvSpPr>
          <p:cNvPr id="23" name="TextBox 22"/>
          <p:cNvSpPr txBox="1"/>
          <p:nvPr/>
        </p:nvSpPr>
        <p:spPr>
          <a:xfrm>
            <a:off x="2397436" y="4289977"/>
            <a:ext cx="848309" cy="523220"/>
          </a:xfrm>
          <a:prstGeom prst="rect">
            <a:avLst/>
          </a:prstGeom>
          <a:noFill/>
        </p:spPr>
        <p:txBody>
          <a:bodyPr wrap="none" rtlCol="0">
            <a:spAutoFit/>
          </a:bodyPr>
          <a:lstStyle/>
          <a:p>
            <a:r>
              <a:rPr lang="en-US" b="0" dirty="0">
                <a:latin typeface="+mn-lt"/>
              </a:rPr>
              <a:t>NTU</a:t>
            </a:r>
          </a:p>
        </p:txBody>
      </p:sp>
      <p:sp>
        <p:nvSpPr>
          <p:cNvPr id="24" name="TextBox 23"/>
          <p:cNvSpPr txBox="1"/>
          <p:nvPr/>
        </p:nvSpPr>
        <p:spPr>
          <a:xfrm>
            <a:off x="4928300" y="6232515"/>
            <a:ext cx="923651" cy="523220"/>
          </a:xfrm>
          <a:prstGeom prst="rect">
            <a:avLst/>
          </a:prstGeom>
          <a:noFill/>
        </p:spPr>
        <p:txBody>
          <a:bodyPr wrap="none" rtlCol="0">
            <a:spAutoFit/>
          </a:bodyPr>
          <a:lstStyle/>
          <a:p>
            <a:r>
              <a:rPr lang="en-US" b="0" dirty="0">
                <a:latin typeface="+mn-lt"/>
              </a:rPr>
              <a:t>Time</a:t>
            </a:r>
          </a:p>
        </p:txBody>
      </p:sp>
      <p:sp>
        <p:nvSpPr>
          <p:cNvPr id="2" name="Title 1"/>
          <p:cNvSpPr>
            <a:spLocks noGrp="1"/>
          </p:cNvSpPr>
          <p:nvPr>
            <p:ph type="title"/>
          </p:nvPr>
        </p:nvSpPr>
        <p:spPr/>
        <p:txBody>
          <a:bodyPr/>
          <a:lstStyle/>
          <a:p>
            <a:r>
              <a:rPr lang="en-US" dirty="0"/>
              <a:t>Active filtration zone slowly moves down through the filter</a:t>
            </a:r>
          </a:p>
        </p:txBody>
      </p:sp>
    </p:spTree>
    <p:extLst>
      <p:ext uri="{BB962C8B-B14F-4D97-AF65-F5344CB8AC3E}">
        <p14:creationId xmlns:p14="http://schemas.microsoft.com/office/powerpoint/2010/main" val="3421748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2"/>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2.91667E-6 -1.48148E-6 C 0.0582 -0.00139 0.27656 -0.00555 0.34948 -0.00671 " pathEditMode="relative" rAng="0" ptsTypes="AA">
                                      <p:cBhvr>
                                        <p:cTn id="8" dur="20000" fill="hold"/>
                                        <p:tgtEl>
                                          <p:spTgt spid="21"/>
                                        </p:tgtEl>
                                        <p:attrNameLst>
                                          <p:attrName>ppt_x</p:attrName>
                                          <p:attrName>ppt_y</p:attrName>
                                        </p:attrNameLst>
                                      </p:cBhvr>
                                      <p:rCtr x="17474" y="-347"/>
                                    </p:animMotion>
                                  </p:childTnLst>
                                </p:cTn>
                              </p:par>
                              <p:par>
                                <p:cTn id="9" presetID="1" presetClass="entr" presetSubtype="0" fill="hold" grpId="1"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Filtration zone</a:t>
            </a:r>
          </a:p>
        </p:txBody>
      </p:sp>
      <p:grpSp>
        <p:nvGrpSpPr>
          <p:cNvPr id="3" name="Group 2"/>
          <p:cNvGrpSpPr/>
          <p:nvPr/>
        </p:nvGrpSpPr>
        <p:grpSpPr>
          <a:xfrm>
            <a:off x="9129922" y="1814827"/>
            <a:ext cx="782664" cy="4479010"/>
            <a:chOff x="6465492" y="1712562"/>
            <a:chExt cx="782664" cy="4479010"/>
          </a:xfrm>
        </p:grpSpPr>
        <p:sp>
          <p:nvSpPr>
            <p:cNvPr id="4" name="Rectangle 3"/>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 name="Rectangle 5"/>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7" name="Freeform 6"/>
          <p:cNvSpPr/>
          <p:nvPr/>
        </p:nvSpPr>
        <p:spPr bwMode="auto">
          <a:xfrm>
            <a:off x="2054435" y="3869022"/>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1192477" y="3691626"/>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13" name="Line 7"/>
          <p:cNvSpPr>
            <a:spLocks noChangeShapeType="1"/>
          </p:cNvSpPr>
          <p:nvPr/>
        </p:nvSpPr>
        <p:spPr bwMode="auto">
          <a:xfrm>
            <a:off x="1153682" y="1550065"/>
            <a:ext cx="9144000" cy="0"/>
          </a:xfrm>
          <a:prstGeom prst="line">
            <a:avLst/>
          </a:prstGeom>
          <a:noFill/>
          <a:ln w="76200" cmpd="tri">
            <a:solidFill>
              <a:schemeClr val="accent1"/>
            </a:solidFill>
            <a:round/>
            <a:headEnd/>
            <a:tailEnd/>
          </a:ln>
          <a:effectLst/>
        </p:spPr>
        <p:txBody>
          <a:bodyPr/>
          <a:lstStyle/>
          <a:p>
            <a:endParaRPr lang="en-US"/>
          </a:p>
        </p:txBody>
      </p:sp>
      <p:sp>
        <p:nvSpPr>
          <p:cNvPr id="14" name="Right Brace 13"/>
          <p:cNvSpPr/>
          <p:nvPr/>
        </p:nvSpPr>
        <p:spPr bwMode="auto">
          <a:xfrm rot="10800000">
            <a:off x="8744284" y="3515843"/>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7339797" y="3869022"/>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6" name="Straight Connector 15"/>
          <p:cNvCxnSpPr>
            <a:stCxn id="7" idx="2"/>
          </p:cNvCxnSpPr>
          <p:nvPr/>
        </p:nvCxnSpPr>
        <p:spPr bwMode="auto">
          <a:xfrm flipV="1">
            <a:off x="5118691" y="2352484"/>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17" name="TextBox 16"/>
          <p:cNvSpPr txBox="1"/>
          <p:nvPr/>
        </p:nvSpPr>
        <p:spPr>
          <a:xfrm>
            <a:off x="2419693" y="2232974"/>
            <a:ext cx="2607295" cy="3046988"/>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a:t>
            </a:r>
            <a:r>
              <a:rPr lang="en-US" sz="2400" b="0" dirty="0" smtClean="0">
                <a:latin typeface="+mn-lt"/>
              </a:rPr>
              <a:t>zone!</a:t>
            </a:r>
            <a:endParaRPr lang="en-US" sz="2400" b="0" dirty="0">
              <a:latin typeface="+mn-lt"/>
            </a:endParaRPr>
          </a:p>
        </p:txBody>
      </p:sp>
      <p:sp>
        <p:nvSpPr>
          <p:cNvPr id="18" name="TextBox 17"/>
          <p:cNvSpPr txBox="1"/>
          <p:nvPr/>
        </p:nvSpPr>
        <p:spPr>
          <a:xfrm>
            <a:off x="5129334" y="1701370"/>
            <a:ext cx="2204916" cy="2308324"/>
          </a:xfrm>
          <a:prstGeom prst="rect">
            <a:avLst/>
          </a:prstGeom>
          <a:noFill/>
        </p:spPr>
        <p:txBody>
          <a:bodyPr wrap="square" rtlCol="0">
            <a:spAutoFit/>
          </a:bodyPr>
          <a:lstStyle/>
          <a:p>
            <a:r>
              <a:rPr lang="en-US" sz="2400" b="0" dirty="0">
                <a:latin typeface="+mn-lt"/>
              </a:rPr>
              <a:t>Active </a:t>
            </a:r>
            <a:r>
              <a:rPr lang="en-US" sz="2400" b="0" dirty="0" smtClean="0">
                <a:latin typeface="+mn-lt"/>
              </a:rPr>
              <a:t>zone </a:t>
            </a:r>
            <a:r>
              <a:rPr lang="en-US" sz="2400" b="0" dirty="0">
                <a:latin typeface="+mn-lt"/>
              </a:rPr>
              <a:t>breakthrough</a:t>
            </a:r>
          </a:p>
          <a:p>
            <a:r>
              <a:rPr lang="en-US" sz="2400" b="0" dirty="0" smtClean="0">
                <a:latin typeface="+mn-lt"/>
              </a:rPr>
              <a:t>(large flocs likely get </a:t>
            </a:r>
            <a:r>
              <a:rPr lang="en-US" sz="2400" b="0" dirty="0">
                <a:latin typeface="+mn-lt"/>
              </a:rPr>
              <a:t>to the bottom of the filter first)</a:t>
            </a:r>
          </a:p>
        </p:txBody>
      </p:sp>
      <p:sp>
        <p:nvSpPr>
          <p:cNvPr id="19" name="TextBox 18"/>
          <p:cNvSpPr txBox="1"/>
          <p:nvPr/>
        </p:nvSpPr>
        <p:spPr>
          <a:xfrm>
            <a:off x="1610312" y="1620475"/>
            <a:ext cx="2607295" cy="461665"/>
          </a:xfrm>
          <a:prstGeom prst="rect">
            <a:avLst/>
          </a:prstGeom>
          <a:noFill/>
        </p:spPr>
        <p:txBody>
          <a:bodyPr wrap="square" rtlCol="0">
            <a:spAutoFit/>
          </a:bodyPr>
          <a:lstStyle/>
          <a:p>
            <a:r>
              <a:rPr lang="en-US" sz="2400" b="0" dirty="0">
                <a:latin typeface="+mn-lt"/>
              </a:rPr>
              <a:t>Backwash debris</a:t>
            </a:r>
          </a:p>
        </p:txBody>
      </p:sp>
      <p:cxnSp>
        <p:nvCxnSpPr>
          <p:cNvPr id="20" name="Straight Connector 19"/>
          <p:cNvCxnSpPr/>
          <p:nvPr/>
        </p:nvCxnSpPr>
        <p:spPr bwMode="auto">
          <a:xfrm flipV="1">
            <a:off x="2407683" y="2202735"/>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1" name="Straight Arrow Connector 20"/>
          <p:cNvCxnSpPr/>
          <p:nvPr/>
        </p:nvCxnSpPr>
        <p:spPr bwMode="auto">
          <a:xfrm flipH="1">
            <a:off x="2139644" y="1978773"/>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2" name="Right Brace 21"/>
          <p:cNvSpPr/>
          <p:nvPr/>
        </p:nvSpPr>
        <p:spPr bwMode="auto">
          <a:xfrm rot="10800000">
            <a:off x="8738737" y="1814827"/>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TextBox 22"/>
          <p:cNvSpPr txBox="1"/>
          <p:nvPr/>
        </p:nvSpPr>
        <p:spPr>
          <a:xfrm>
            <a:off x="7339797" y="2082140"/>
            <a:ext cx="1404486" cy="830997"/>
          </a:xfrm>
          <a:prstGeom prst="rect">
            <a:avLst/>
          </a:prstGeom>
          <a:noFill/>
        </p:spPr>
        <p:txBody>
          <a:bodyPr wrap="square" rtlCol="0">
            <a:spAutoFit/>
          </a:bodyPr>
          <a:lstStyle/>
          <a:p>
            <a:r>
              <a:rPr lang="en-US" sz="2400" b="0" dirty="0">
                <a:latin typeface="+mn-lt"/>
              </a:rPr>
              <a:t>Loaded zone</a:t>
            </a:r>
          </a:p>
        </p:txBody>
      </p:sp>
      <p:sp>
        <p:nvSpPr>
          <p:cNvPr id="24" name="TextBox 23"/>
          <p:cNvSpPr txBox="1"/>
          <p:nvPr/>
        </p:nvSpPr>
        <p:spPr>
          <a:xfrm>
            <a:off x="7569344" y="5490458"/>
            <a:ext cx="1404486" cy="830997"/>
          </a:xfrm>
          <a:prstGeom prst="rect">
            <a:avLst/>
          </a:prstGeom>
          <a:noFill/>
        </p:spPr>
        <p:txBody>
          <a:bodyPr wrap="square" rtlCol="0">
            <a:spAutoFit/>
          </a:bodyPr>
          <a:lstStyle/>
          <a:p>
            <a:r>
              <a:rPr lang="en-US" sz="2400" b="0" dirty="0">
                <a:latin typeface="+mn-lt"/>
              </a:rPr>
              <a:t>Clean zone</a:t>
            </a:r>
          </a:p>
        </p:txBody>
      </p:sp>
      <p:sp>
        <p:nvSpPr>
          <p:cNvPr id="25" name="Right Brace 24"/>
          <p:cNvSpPr/>
          <p:nvPr/>
        </p:nvSpPr>
        <p:spPr bwMode="auto">
          <a:xfrm rot="10800000">
            <a:off x="8738736" y="5344644"/>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64960200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248" y="1534160"/>
            <a:ext cx="8458200" cy="5405120"/>
          </a:xfrm>
          <a:prstGeom prst="rect">
            <a:avLst/>
          </a:prstGeom>
        </p:spPr>
      </p:pic>
      <p:sp>
        <p:nvSpPr>
          <p:cNvPr id="5" name="Title 4"/>
          <p:cNvSpPr>
            <a:spLocks noGrp="1"/>
          </p:cNvSpPr>
          <p:nvPr>
            <p:ph type="title"/>
          </p:nvPr>
        </p:nvSpPr>
        <p:spPr/>
        <p:txBody>
          <a:bodyPr/>
          <a:lstStyle/>
          <a:p>
            <a:r>
              <a:rPr lang="en-US" dirty="0"/>
              <a:t>Head loss in </a:t>
            </a:r>
            <a:r>
              <a:rPr lang="en-US" dirty="0" smtClean="0"/>
              <a:t>Rapid Sand Filters </a:t>
            </a:r>
            <a:r>
              <a:rPr lang="en-US" dirty="0"/>
              <a:t>is close to linear before breakthrough</a:t>
            </a:r>
          </a:p>
        </p:txBody>
      </p:sp>
      <p:sp>
        <p:nvSpPr>
          <p:cNvPr id="2" name="Content Placeholder 1"/>
          <p:cNvSpPr>
            <a:spLocks noGrp="1"/>
          </p:cNvSpPr>
          <p:nvPr>
            <p:ph idx="1"/>
          </p:nvPr>
        </p:nvSpPr>
        <p:spPr>
          <a:xfrm>
            <a:off x="232612" y="1600201"/>
            <a:ext cx="3785936" cy="4525963"/>
          </a:xfrm>
        </p:spPr>
        <p:txBody>
          <a:bodyPr/>
          <a:lstStyle/>
          <a:p>
            <a:r>
              <a:rPr lang="en-US" dirty="0" smtClean="0"/>
              <a:t>The number of “full” pores that the water flows through increases linearly with time!</a:t>
            </a:r>
          </a:p>
          <a:p>
            <a:r>
              <a:rPr lang="en-US" dirty="0" smtClean="0"/>
              <a:t>Each “full” pore contributes a little head loss </a:t>
            </a:r>
            <a:endParaRPr lang="en-US" dirty="0"/>
          </a:p>
        </p:txBody>
      </p:sp>
      <p:sp>
        <p:nvSpPr>
          <p:cNvPr id="21" name="Oval 20"/>
          <p:cNvSpPr/>
          <p:nvPr/>
        </p:nvSpPr>
        <p:spPr bwMode="auto">
          <a:xfrm>
            <a:off x="7844389"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5542941"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3" name="Straight Arrow Connector 22"/>
          <p:cNvCxnSpPr>
            <a:cxnSpLocks/>
          </p:cNvCxnSpPr>
          <p:nvPr/>
        </p:nvCxnSpPr>
        <p:spPr bwMode="auto">
          <a:xfrm flipV="1">
            <a:off x="4631951"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24" name="Straight Arrow Connector 23"/>
          <p:cNvCxnSpPr>
            <a:cxnSpLocks/>
          </p:cNvCxnSpPr>
          <p:nvPr/>
        </p:nvCxnSpPr>
        <p:spPr bwMode="auto">
          <a:xfrm flipV="1">
            <a:off x="4631950"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25" name="Group 24">
            <a:extLst>
              <a:ext uri="{FF2B5EF4-FFF2-40B4-BE49-F238E27FC236}">
                <a16:creationId xmlns:a16="http://schemas.microsoft.com/office/drawing/2014/main" id="{E293E39D-3992-4B07-9A42-5236BD8AD59D}"/>
              </a:ext>
            </a:extLst>
          </p:cNvPr>
          <p:cNvGrpSpPr/>
          <p:nvPr/>
        </p:nvGrpSpPr>
        <p:grpSpPr>
          <a:xfrm>
            <a:off x="5782675" y="4147290"/>
            <a:ext cx="5741633" cy="1264276"/>
            <a:chOff x="2484227" y="4147290"/>
            <a:chExt cx="5741633" cy="1264276"/>
          </a:xfrm>
        </p:grpSpPr>
        <p:sp>
          <p:nvSpPr>
            <p:cNvPr id="26" name="TextBox 25"/>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27" name="Straight Arrow Connector 2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8" name="Straight Arrow Connector 27"/>
            <p:cNvCxnSpPr>
              <a:stCxn id="26"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
        <p:nvSpPr>
          <p:cNvPr id="29" name="TextBox 28"/>
          <p:cNvSpPr txBox="1"/>
          <p:nvPr/>
        </p:nvSpPr>
        <p:spPr>
          <a:xfrm>
            <a:off x="8295531" y="3839063"/>
            <a:ext cx="1252266" cy="400110"/>
          </a:xfrm>
          <a:prstGeom prst="rect">
            <a:avLst/>
          </a:prstGeom>
          <a:noFill/>
        </p:spPr>
        <p:txBody>
          <a:bodyPr wrap="none" rtlCol="0">
            <a:spAutoFit/>
          </a:bodyPr>
          <a:lstStyle/>
          <a:p>
            <a:r>
              <a:rPr lang="en-US" sz="2000" b="0" dirty="0" smtClean="0"/>
              <a:t>0.65 mg/L</a:t>
            </a:r>
            <a:endParaRPr lang="en-US" sz="2000" b="0" dirty="0"/>
          </a:p>
        </p:txBody>
      </p:sp>
      <p:sp>
        <p:nvSpPr>
          <p:cNvPr id="30" name="TextBox 29"/>
          <p:cNvSpPr txBox="1"/>
          <p:nvPr/>
        </p:nvSpPr>
        <p:spPr>
          <a:xfrm>
            <a:off x="4858171" y="4455619"/>
            <a:ext cx="1369539" cy="400110"/>
          </a:xfrm>
          <a:prstGeom prst="rect">
            <a:avLst/>
          </a:prstGeom>
          <a:noFill/>
        </p:spPr>
        <p:txBody>
          <a:bodyPr wrap="square" rtlCol="0">
            <a:spAutoFit/>
          </a:bodyPr>
          <a:lstStyle/>
          <a:p>
            <a:r>
              <a:rPr lang="en-US" sz="2000" b="0" dirty="0" smtClean="0"/>
              <a:t>1.55 mg/L</a:t>
            </a:r>
            <a:endParaRPr lang="en-US" sz="2000" b="0" dirty="0"/>
          </a:p>
        </p:txBody>
      </p:sp>
      <p:sp>
        <p:nvSpPr>
          <p:cNvPr id="3" name="TextBox 2"/>
          <p:cNvSpPr txBox="1"/>
          <p:nvPr/>
        </p:nvSpPr>
        <p:spPr>
          <a:xfrm>
            <a:off x="4735753" y="1600201"/>
            <a:ext cx="2093843" cy="369332"/>
          </a:xfrm>
          <a:prstGeom prst="rect">
            <a:avLst/>
          </a:prstGeom>
          <a:noFill/>
        </p:spPr>
        <p:txBody>
          <a:bodyPr wrap="none" rtlCol="0">
            <a:spAutoFit/>
          </a:bodyPr>
          <a:lstStyle/>
          <a:p>
            <a:r>
              <a:rPr lang="en-US" dirty="0" smtClean="0"/>
              <a:t>5 NTU of kaolin clay</a:t>
            </a:r>
            <a:endParaRPr lang="en-US" dirty="0"/>
          </a:p>
        </p:txBody>
      </p:sp>
    </p:spTree>
    <p:extLst>
      <p:ext uri="{BB962C8B-B14F-4D97-AF65-F5344CB8AC3E}">
        <p14:creationId xmlns:p14="http://schemas.microsoft.com/office/powerpoint/2010/main" val="2897520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377" y="166310"/>
            <a:ext cx="9134475" cy="6419850"/>
          </a:xfrm>
          <a:prstGeom prst="rect">
            <a:avLst/>
          </a:prstGeom>
        </p:spPr>
      </p:pic>
      <p:cxnSp>
        <p:nvCxnSpPr>
          <p:cNvPr id="5" name="Straight Arrow Connector 4"/>
          <p:cNvCxnSpPr/>
          <p:nvPr/>
        </p:nvCxnSpPr>
        <p:spPr bwMode="auto">
          <a:xfrm flipV="1">
            <a:off x="3908835" y="682493"/>
            <a:ext cx="1883044" cy="497495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6" name="TextBox 5"/>
          <p:cNvSpPr txBox="1"/>
          <p:nvPr/>
        </p:nvSpPr>
        <p:spPr>
          <a:xfrm>
            <a:off x="4598510" y="166310"/>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6044614" y="3092480"/>
            <a:ext cx="3389367" cy="2564970"/>
          </a:xfrm>
          <a:prstGeom prst="straightConnector1">
            <a:avLst/>
          </a:prstGeom>
          <a:solidFill>
            <a:schemeClr val="accent1"/>
          </a:solidFill>
          <a:ln w="38100" cap="flat" cmpd="sng" algn="ctr">
            <a:solidFill>
              <a:srgbClr val="FFC000"/>
            </a:solidFill>
            <a:prstDash val="solid"/>
            <a:round/>
            <a:headEnd type="none" w="lg" len="med"/>
            <a:tailEnd type="arrow"/>
          </a:ln>
          <a:effectLst/>
        </p:spPr>
      </p:cxnSp>
      <p:sp>
        <p:nvSpPr>
          <p:cNvPr id="8" name="Rectangle 7"/>
          <p:cNvSpPr/>
          <p:nvPr/>
        </p:nvSpPr>
        <p:spPr>
          <a:xfrm>
            <a:off x="1624931" y="6494076"/>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
        <p:nvSpPr>
          <p:cNvPr id="9" name="TextBox 8"/>
          <p:cNvSpPr txBox="1"/>
          <p:nvPr/>
        </p:nvSpPr>
        <p:spPr>
          <a:xfrm>
            <a:off x="9135027" y="2746142"/>
            <a:ext cx="1267154" cy="400110"/>
          </a:xfrm>
          <a:prstGeom prst="rect">
            <a:avLst/>
          </a:prstGeom>
          <a:noFill/>
        </p:spPr>
        <p:txBody>
          <a:bodyPr wrap="square" rtlCol="0">
            <a:spAutoFit/>
          </a:bodyPr>
          <a:lstStyle/>
          <a:p>
            <a:r>
              <a:rPr lang="en-US" sz="2000" b="0" dirty="0" smtClean="0"/>
              <a:t>0.65 mg/L</a:t>
            </a:r>
            <a:endParaRPr lang="en-US" sz="2000" b="0" dirty="0"/>
          </a:p>
        </p:txBody>
      </p:sp>
      <p:sp>
        <p:nvSpPr>
          <p:cNvPr id="10" name="TextBox 9"/>
          <p:cNvSpPr txBox="1"/>
          <p:nvPr/>
        </p:nvSpPr>
        <p:spPr>
          <a:xfrm>
            <a:off x="4451617" y="597322"/>
            <a:ext cx="1466629" cy="400110"/>
          </a:xfrm>
          <a:prstGeom prst="rect">
            <a:avLst/>
          </a:prstGeom>
          <a:noFill/>
        </p:spPr>
        <p:txBody>
          <a:bodyPr wrap="square" rtlCol="0">
            <a:spAutoFit/>
          </a:bodyPr>
          <a:lstStyle/>
          <a:p>
            <a:r>
              <a:rPr lang="en-US" sz="2000" b="0" dirty="0" smtClean="0"/>
              <a:t>1.55 mg/L</a:t>
            </a:r>
            <a:endParaRPr lang="en-US" sz="2000" b="0" dirty="0"/>
          </a:p>
        </p:txBody>
      </p:sp>
      <p:sp>
        <p:nvSpPr>
          <p:cNvPr id="11" name="TextBox 10"/>
          <p:cNvSpPr txBox="1"/>
          <p:nvPr/>
        </p:nvSpPr>
        <p:spPr>
          <a:xfrm>
            <a:off x="2581040" y="164048"/>
            <a:ext cx="2093843" cy="369332"/>
          </a:xfrm>
          <a:prstGeom prst="rect">
            <a:avLst/>
          </a:prstGeom>
          <a:noFill/>
        </p:spPr>
        <p:txBody>
          <a:bodyPr wrap="none" rtlCol="0">
            <a:spAutoFit/>
          </a:bodyPr>
          <a:lstStyle/>
          <a:p>
            <a:r>
              <a:rPr lang="en-US" dirty="0" smtClean="0"/>
              <a:t>5 NTU of kaolin clay</a:t>
            </a:r>
            <a:endParaRPr lang="en-US" dirty="0"/>
          </a:p>
        </p:txBody>
      </p:sp>
      <p:grpSp>
        <p:nvGrpSpPr>
          <p:cNvPr id="16" name="Group 15"/>
          <p:cNvGrpSpPr/>
          <p:nvPr/>
        </p:nvGrpSpPr>
        <p:grpSpPr>
          <a:xfrm>
            <a:off x="12078990" y="166310"/>
            <a:ext cx="3332677" cy="6419850"/>
            <a:chOff x="1629777" y="318710"/>
            <a:chExt cx="9134475" cy="6419850"/>
          </a:xfrm>
        </p:grpSpPr>
        <p:pic>
          <p:nvPicPr>
            <p:cNvPr id="14" name="Picture 1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29777" y="318710"/>
              <a:ext cx="9134475" cy="6419850"/>
            </a:xfrm>
            <a:prstGeom prst="rect">
              <a:avLst/>
            </a:prstGeom>
          </p:spPr>
        </p:pic>
        <p:cxnSp>
          <p:nvCxnSpPr>
            <p:cNvPr id="15" name="Straight Arrow Connector 14"/>
            <p:cNvCxnSpPr/>
            <p:nvPr/>
          </p:nvCxnSpPr>
          <p:spPr bwMode="auto">
            <a:xfrm flipV="1">
              <a:off x="6197014" y="3244880"/>
              <a:ext cx="3389367" cy="2564970"/>
            </a:xfrm>
            <a:prstGeom prst="straightConnector1">
              <a:avLst/>
            </a:prstGeom>
            <a:solidFill>
              <a:schemeClr val="accent1"/>
            </a:solidFill>
            <a:ln w="38100" cap="flat" cmpd="sng" algn="ctr">
              <a:solidFill>
                <a:srgbClr val="FFC000"/>
              </a:solidFill>
              <a:prstDash val="solid"/>
              <a:round/>
              <a:headEnd type="none" w="lg" len="med"/>
              <a:tailEnd type="arrow"/>
            </a:ln>
            <a:effectLst/>
          </p:spPr>
        </p:cxnSp>
      </p:grpSp>
    </p:spTree>
    <p:extLst>
      <p:ext uri="{BB962C8B-B14F-4D97-AF65-F5344CB8AC3E}">
        <p14:creationId xmlns:p14="http://schemas.microsoft.com/office/powerpoint/2010/main" val="115674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75E-6 -1.11111E-6 L -0.80677 0.00347 " pathEditMode="relative" rAng="0" ptsTypes="AA">
                                      <p:cBhvr>
                                        <p:cTn id="6" dur="2000" fill="hold"/>
                                        <p:tgtEl>
                                          <p:spTgt spid="16"/>
                                        </p:tgtEl>
                                        <p:attrNameLst>
                                          <p:attrName>ppt_x</p:attrName>
                                          <p:attrName>ppt_y</p:attrName>
                                        </p:attrNameLst>
                                      </p:cBhvr>
                                      <p:rCtr x="-40339"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46" y="228600"/>
            <a:ext cx="6278124" cy="1143000"/>
          </a:xfrm>
        </p:spPr>
        <p:txBody>
          <a:bodyPr/>
          <a:lstStyle/>
          <a:p>
            <a:r>
              <a:rPr lang="en-US" dirty="0" smtClean="0"/>
              <a:t>Reflections on the field trip to City of Ithaca WTP</a:t>
            </a:r>
            <a:endParaRPr lang="en-US" dirty="0"/>
          </a:p>
        </p:txBody>
      </p:sp>
      <p:sp>
        <p:nvSpPr>
          <p:cNvPr id="3" name="Content Placeholder 2"/>
          <p:cNvSpPr>
            <a:spLocks noGrp="1"/>
          </p:cNvSpPr>
          <p:nvPr>
            <p:ph idx="1"/>
          </p:nvPr>
        </p:nvSpPr>
        <p:spPr>
          <a:xfrm>
            <a:off x="327546" y="1600200"/>
            <a:ext cx="5996070" cy="4525963"/>
          </a:xfrm>
        </p:spPr>
        <p:txBody>
          <a:bodyPr/>
          <a:lstStyle/>
          <a:p>
            <a:r>
              <a:rPr lang="en-US" sz="2800" dirty="0" smtClean="0"/>
              <a:t>Why membranes?</a:t>
            </a:r>
          </a:p>
          <a:p>
            <a:pPr lvl="1"/>
            <a:r>
              <a:rPr lang="en-US" sz="2400" dirty="0" smtClean="0"/>
              <a:t>“Long life” – 10 years under ideal conditions</a:t>
            </a:r>
          </a:p>
          <a:p>
            <a:pPr lvl="1"/>
            <a:r>
              <a:rPr lang="en-US" sz="2400" dirty="0" smtClean="0"/>
              <a:t>Better prepared for future treatment processes</a:t>
            </a:r>
          </a:p>
          <a:p>
            <a:pPr lvl="1"/>
            <a:r>
              <a:rPr lang="en-US" sz="2400" dirty="0" smtClean="0"/>
              <a:t>More compact (not when accounting for extra tanks required)</a:t>
            </a:r>
          </a:p>
          <a:p>
            <a:pPr lvl="1"/>
            <a:r>
              <a:rPr lang="en-US" sz="2400" dirty="0" smtClean="0"/>
              <a:t>Why might they require back pressure?</a:t>
            </a:r>
          </a:p>
          <a:p>
            <a:r>
              <a:rPr lang="en-US" sz="2800" dirty="0" smtClean="0"/>
              <a:t>Similar filtered water turbidity to CUWFP</a:t>
            </a:r>
          </a:p>
          <a:p>
            <a:r>
              <a:rPr lang="en-US" sz="2800" dirty="0" smtClean="0"/>
              <a:t>Plant complexity</a:t>
            </a:r>
            <a:endParaRPr lang="en-US" sz="2800" dirty="0"/>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34000"/>
                    </a14:imgEffect>
                  </a14:imgLayer>
                </a14:imgProps>
              </a:ext>
              <a:ext uri="{28A0092B-C50C-407E-A947-70E740481C1C}">
                <a14:useLocalDpi xmlns:a14="http://schemas.microsoft.com/office/drawing/2010/main" val="0"/>
              </a:ext>
            </a:extLst>
          </a:blip>
          <a:srcRect l="10945" r="20000"/>
          <a:stretch/>
        </p:blipFill>
        <p:spPr>
          <a:xfrm rot="5400000">
            <a:off x="5969835" y="635835"/>
            <a:ext cx="6858000" cy="5586330"/>
          </a:xfrm>
          <a:prstGeom prst="rect">
            <a:avLst/>
          </a:prstGeom>
        </p:spPr>
      </p:pic>
    </p:spTree>
    <p:extLst>
      <p:ext uri="{BB962C8B-B14F-4D97-AF65-F5344CB8AC3E}">
        <p14:creationId xmlns:p14="http://schemas.microsoft.com/office/powerpoint/2010/main" val="41043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28600"/>
            <a:ext cx="8458200" cy="685800"/>
          </a:xfrm>
        </p:spPr>
        <p:txBody>
          <a:bodyPr/>
          <a:lstStyle/>
          <a:p>
            <a:r>
              <a:rPr lang="en-US" dirty="0" smtClean="0"/>
              <a:t>Membrane Filtration</a:t>
            </a:r>
            <a:endParaRPr lang="en-US" dirty="0"/>
          </a:p>
        </p:txBody>
      </p:sp>
      <p:pic>
        <p:nvPicPr>
          <p:cNvPr id="4098" name="Picture 2" descr="Membrane Filtration Plant - Temple, Tex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1825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Drinking Water Treatment: Topics</a:t>
            </a:r>
            <a:endParaRPr lang="en-US" dirty="0"/>
          </a:p>
        </p:txBody>
      </p:sp>
      <p:sp>
        <p:nvSpPr>
          <p:cNvPr id="3" name="Content Placeholder 2"/>
          <p:cNvSpPr>
            <a:spLocks noGrp="1"/>
          </p:cNvSpPr>
          <p:nvPr>
            <p:ph idx="1"/>
          </p:nvPr>
        </p:nvSpPr>
        <p:spPr/>
        <p:txBody>
          <a:bodyPr/>
          <a:lstStyle/>
          <a:p>
            <a:r>
              <a:rPr lang="en-US" sz="2800" dirty="0"/>
              <a:t>Removal by size exclusion</a:t>
            </a:r>
          </a:p>
          <a:p>
            <a:r>
              <a:rPr lang="en-US" sz="2800" dirty="0"/>
              <a:t>Size of contaminants</a:t>
            </a:r>
          </a:p>
          <a:p>
            <a:r>
              <a:rPr lang="en-US" sz="2800" dirty="0"/>
              <a:t>Head loss through a pore</a:t>
            </a:r>
          </a:p>
          <a:p>
            <a:r>
              <a:rPr lang="en-US" sz="2800" dirty="0"/>
              <a:t>Number of pores per area of membrane</a:t>
            </a:r>
          </a:p>
          <a:p>
            <a:r>
              <a:rPr lang="en-US" sz="2800" dirty="0"/>
              <a:t>Typical filtration approach velocities</a:t>
            </a:r>
          </a:p>
          <a:p>
            <a:r>
              <a:rPr lang="en-US" sz="2800" dirty="0"/>
              <a:t>How do they achieve reasonable flow rates per </a:t>
            </a:r>
            <a:r>
              <a:rPr lang="en-US" sz="2800" dirty="0" smtClean="0"/>
              <a:t>plan view </a:t>
            </a:r>
            <a:r>
              <a:rPr lang="en-US" sz="2800" dirty="0"/>
              <a:t>area?</a:t>
            </a:r>
          </a:p>
          <a:p>
            <a:r>
              <a:rPr lang="en-US" sz="2800" dirty="0"/>
              <a:t>Low pressure and high pressure systems</a:t>
            </a:r>
          </a:p>
          <a:p>
            <a:r>
              <a:rPr lang="en-US" sz="2800" dirty="0" smtClean="0"/>
              <a:t>Fouling (backwashing doesn’t fully clean the membranes)</a:t>
            </a:r>
            <a:endParaRPr lang="en-US" sz="2800" dirty="0"/>
          </a:p>
          <a:p>
            <a:r>
              <a:rPr lang="en-US" sz="2800" dirty="0" smtClean="0"/>
              <a:t>Dissolved Organic Matter </a:t>
            </a:r>
            <a:r>
              <a:rPr lang="en-US" sz="2800" dirty="0"/>
              <a:t>removal</a:t>
            </a:r>
          </a:p>
          <a:p>
            <a:endParaRPr lang="en-US" sz="2800" dirty="0"/>
          </a:p>
        </p:txBody>
      </p:sp>
    </p:spTree>
    <p:extLst>
      <p:ext uri="{BB962C8B-B14F-4D97-AF65-F5344CB8AC3E}">
        <p14:creationId xmlns:p14="http://schemas.microsoft.com/office/powerpoint/2010/main" val="358425029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Pore </a:t>
            </a:r>
            <a:r>
              <a:rPr lang="en-US" dirty="0" smtClean="0"/>
              <a:t>sizes of membranes</a:t>
            </a:r>
            <a:endParaRPr lang="en-US" dirty="0"/>
          </a:p>
        </p:txBody>
      </p:sp>
      <p:sp>
        <p:nvSpPr>
          <p:cNvPr id="5" name="Rectangle 4"/>
          <p:cNvSpPr/>
          <p:nvPr/>
        </p:nvSpPr>
        <p:spPr bwMode="auto">
          <a:xfrm>
            <a:off x="2567165" y="2589498"/>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6" name="TextBox 5"/>
          <p:cNvSpPr txBox="1"/>
          <p:nvPr/>
        </p:nvSpPr>
        <p:spPr>
          <a:xfrm>
            <a:off x="2567165" y="1948648"/>
            <a:ext cx="1750800" cy="707886"/>
          </a:xfrm>
          <a:prstGeom prst="rect">
            <a:avLst/>
          </a:prstGeom>
          <a:noFill/>
        </p:spPr>
        <p:txBody>
          <a:bodyPr wrap="none" rtlCol="0">
            <a:spAutoFit/>
          </a:bodyPr>
          <a:lstStyle/>
          <a:p>
            <a:r>
              <a:rPr lang="en-US" sz="2000" b="0" dirty="0" smtClean="0">
                <a:latin typeface="+mn-lt"/>
              </a:rPr>
              <a:t>Microfiltration</a:t>
            </a:r>
          </a:p>
          <a:p>
            <a:r>
              <a:rPr lang="en-US" sz="2000" b="0" dirty="0" smtClean="0">
                <a:latin typeface="+mn-lt"/>
              </a:rPr>
              <a:t>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7" name="Rectangle 6"/>
          <p:cNvSpPr/>
          <p:nvPr/>
        </p:nvSpPr>
        <p:spPr bwMode="auto">
          <a:xfrm>
            <a:off x="2567165" y="3686115"/>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TextBox 7"/>
          <p:cNvSpPr txBox="1"/>
          <p:nvPr/>
        </p:nvSpPr>
        <p:spPr>
          <a:xfrm>
            <a:off x="2567165" y="3045265"/>
            <a:ext cx="1705916" cy="707886"/>
          </a:xfrm>
          <a:prstGeom prst="rect">
            <a:avLst/>
          </a:prstGeom>
          <a:noFill/>
        </p:spPr>
        <p:txBody>
          <a:bodyPr wrap="none" rtlCol="0">
            <a:spAutoFit/>
          </a:bodyPr>
          <a:lstStyle/>
          <a:p>
            <a:r>
              <a:rPr lang="en-US" sz="2000" b="0" dirty="0" smtClean="0">
                <a:latin typeface="+mn-lt"/>
              </a:rPr>
              <a:t>Ultrafiltration</a:t>
            </a:r>
          </a:p>
          <a:p>
            <a:r>
              <a:rPr lang="en-US" sz="2000" b="0" dirty="0" smtClean="0">
                <a:latin typeface="+mn-lt"/>
              </a:rPr>
              <a:t>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9" name="Rectangle 8"/>
          <p:cNvSpPr/>
          <p:nvPr/>
        </p:nvSpPr>
        <p:spPr bwMode="auto">
          <a:xfrm>
            <a:off x="2567165" y="4782732"/>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TextBox 9"/>
          <p:cNvSpPr txBox="1"/>
          <p:nvPr/>
        </p:nvSpPr>
        <p:spPr>
          <a:xfrm>
            <a:off x="2567165" y="4141882"/>
            <a:ext cx="1846980" cy="707886"/>
          </a:xfrm>
          <a:prstGeom prst="rect">
            <a:avLst/>
          </a:prstGeom>
          <a:noFill/>
        </p:spPr>
        <p:txBody>
          <a:bodyPr wrap="none" rtlCol="0">
            <a:spAutoFit/>
          </a:bodyPr>
          <a:lstStyle/>
          <a:p>
            <a:r>
              <a:rPr lang="en-US" sz="2000" b="0" dirty="0" err="1" smtClean="0">
                <a:latin typeface="+mn-lt"/>
              </a:rPr>
              <a:t>Nanofiltration</a:t>
            </a:r>
            <a:endParaRPr lang="en-US" sz="2000" b="0" dirty="0" smtClean="0">
              <a:latin typeface="+mn-lt"/>
            </a:endParaRPr>
          </a:p>
          <a:p>
            <a:r>
              <a:rPr lang="en-US" sz="2000" b="0" dirty="0" smtClean="0">
                <a:latin typeface="+mn-lt"/>
              </a:rPr>
              <a:t>0.001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11" name="Rectangle 10"/>
          <p:cNvSpPr/>
          <p:nvPr/>
        </p:nvSpPr>
        <p:spPr bwMode="auto">
          <a:xfrm>
            <a:off x="2567165" y="5879349"/>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2" name="TextBox 11"/>
          <p:cNvSpPr txBox="1"/>
          <p:nvPr/>
        </p:nvSpPr>
        <p:spPr>
          <a:xfrm>
            <a:off x="2567165" y="5238499"/>
            <a:ext cx="1986441" cy="707886"/>
          </a:xfrm>
          <a:prstGeom prst="rect">
            <a:avLst/>
          </a:prstGeom>
          <a:noFill/>
        </p:spPr>
        <p:txBody>
          <a:bodyPr wrap="none" rtlCol="0">
            <a:spAutoFit/>
          </a:bodyPr>
          <a:lstStyle/>
          <a:p>
            <a:r>
              <a:rPr lang="en-US" sz="2000" b="0" dirty="0" smtClean="0">
                <a:latin typeface="+mn-lt"/>
              </a:rPr>
              <a:t>Reverse osmosis</a:t>
            </a:r>
          </a:p>
          <a:p>
            <a:r>
              <a:rPr lang="en-US" sz="2000" b="0" dirty="0" smtClean="0">
                <a:latin typeface="+mn-lt"/>
              </a:rPr>
              <a:t>Nonporous</a:t>
            </a:r>
            <a:endParaRPr lang="en-US" sz="2000" b="0" dirty="0">
              <a:latin typeface="+mn-lt"/>
            </a:endParaRPr>
          </a:p>
        </p:txBody>
      </p:sp>
      <p:cxnSp>
        <p:nvCxnSpPr>
          <p:cNvPr id="13" name="Straight Arrow Connector 12"/>
          <p:cNvCxnSpPr/>
          <p:nvPr/>
        </p:nvCxnSpPr>
        <p:spPr bwMode="auto">
          <a:xfrm>
            <a:off x="4414145" y="1769165"/>
            <a:ext cx="1503216" cy="459187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sp>
        <p:nvSpPr>
          <p:cNvPr id="14" name="TextBox 13"/>
          <p:cNvSpPr txBox="1"/>
          <p:nvPr/>
        </p:nvSpPr>
        <p:spPr>
          <a:xfrm>
            <a:off x="5588937" y="6356932"/>
            <a:ext cx="849207" cy="400110"/>
          </a:xfrm>
          <a:prstGeom prst="rect">
            <a:avLst/>
          </a:prstGeom>
          <a:noFill/>
        </p:spPr>
        <p:txBody>
          <a:bodyPr wrap="none" rtlCol="0">
            <a:spAutoFit/>
          </a:bodyPr>
          <a:lstStyle/>
          <a:p>
            <a:r>
              <a:rPr lang="en-US" sz="2000" b="0" dirty="0" smtClean="0">
                <a:latin typeface="+mn-lt"/>
              </a:rPr>
              <a:t>Water</a:t>
            </a:r>
            <a:endParaRPr lang="en-US" sz="2000" b="0" dirty="0">
              <a:latin typeface="+mn-lt"/>
            </a:endParaRPr>
          </a:p>
        </p:txBody>
      </p:sp>
      <p:sp>
        <p:nvSpPr>
          <p:cNvPr id="15" name="Freeform 14"/>
          <p:cNvSpPr/>
          <p:nvPr/>
        </p:nvSpPr>
        <p:spPr bwMode="auto">
          <a:xfrm>
            <a:off x="4943326" y="1749287"/>
            <a:ext cx="1659835" cy="4144617"/>
          </a:xfrm>
          <a:custGeom>
            <a:avLst/>
            <a:gdLst>
              <a:gd name="connsiteX0" fmla="*/ 0 w 1659835"/>
              <a:gd name="connsiteY0" fmla="*/ 0 h 4144617"/>
              <a:gd name="connsiteX1" fmla="*/ 1421296 w 1659835"/>
              <a:gd name="connsiteY1" fmla="*/ 4144617 h 4144617"/>
              <a:gd name="connsiteX2" fmla="*/ 1659835 w 1659835"/>
              <a:gd name="connsiteY2" fmla="*/ 3707296 h 4144617"/>
            </a:gdLst>
            <a:ahLst/>
            <a:cxnLst>
              <a:cxn ang="0">
                <a:pos x="connsiteX0" y="connsiteY0"/>
              </a:cxn>
              <a:cxn ang="0">
                <a:pos x="connsiteX1" y="connsiteY1"/>
              </a:cxn>
              <a:cxn ang="0">
                <a:pos x="connsiteX2" y="connsiteY2"/>
              </a:cxn>
            </a:cxnLst>
            <a:rect l="l" t="t" r="r" b="b"/>
            <a:pathLst>
              <a:path w="1659835" h="4144617">
                <a:moveTo>
                  <a:pt x="0" y="0"/>
                </a:moveTo>
                <a:lnTo>
                  <a:pt x="1421296" y="4144617"/>
                </a:lnTo>
                <a:lnTo>
                  <a:pt x="1659835" y="3707296"/>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6" name="Freeform 15"/>
          <p:cNvSpPr/>
          <p:nvPr/>
        </p:nvSpPr>
        <p:spPr bwMode="auto">
          <a:xfrm>
            <a:off x="5488028" y="1800994"/>
            <a:ext cx="1252330" cy="297180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Lst>
            <a:ahLst/>
            <a:cxnLst>
              <a:cxn ang="0">
                <a:pos x="connsiteX0" y="connsiteY0"/>
              </a:cxn>
              <a:cxn ang="0">
                <a:pos x="connsiteX1" y="connsiteY1"/>
              </a:cxn>
              <a:cxn ang="0">
                <a:pos x="connsiteX2" y="connsiteY2"/>
              </a:cxn>
            </a:cxnLst>
            <a:rect l="l" t="t" r="r" b="b"/>
            <a:pathLst>
              <a:path w="1252330" h="2971800">
                <a:moveTo>
                  <a:pt x="0" y="0"/>
                </a:moveTo>
                <a:lnTo>
                  <a:pt x="1013791" y="2971800"/>
                </a:lnTo>
                <a:lnTo>
                  <a:pt x="1252330" y="253447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Freeform 16"/>
          <p:cNvSpPr/>
          <p:nvPr/>
        </p:nvSpPr>
        <p:spPr bwMode="auto">
          <a:xfrm>
            <a:off x="6011783" y="1771827"/>
            <a:ext cx="874643" cy="1888435"/>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Lst>
            <a:ahLst/>
            <a:cxnLst>
              <a:cxn ang="0">
                <a:pos x="connsiteX0" y="connsiteY0"/>
              </a:cxn>
              <a:cxn ang="0">
                <a:pos x="connsiteX1" y="connsiteY1"/>
              </a:cxn>
              <a:cxn ang="0">
                <a:pos x="connsiteX2" y="connsiteY2"/>
              </a:cxn>
            </a:cxnLst>
            <a:rect l="l" t="t" r="r" b="b"/>
            <a:pathLst>
              <a:path w="874643" h="1888435">
                <a:moveTo>
                  <a:pt x="0" y="0"/>
                </a:moveTo>
                <a:lnTo>
                  <a:pt x="636104" y="1888435"/>
                </a:lnTo>
                <a:lnTo>
                  <a:pt x="874643" y="1451114"/>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8" name="Freeform 17"/>
          <p:cNvSpPr/>
          <p:nvPr/>
        </p:nvSpPr>
        <p:spPr bwMode="auto">
          <a:xfrm>
            <a:off x="6478922" y="1784429"/>
            <a:ext cx="526774" cy="80507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 name="connsiteX0" fmla="*/ 0 w 526774"/>
              <a:gd name="connsiteY0" fmla="*/ 0 h 805070"/>
              <a:gd name="connsiteX1" fmla="*/ 288235 w 526774"/>
              <a:gd name="connsiteY1" fmla="*/ 805070 h 805070"/>
              <a:gd name="connsiteX2" fmla="*/ 526774 w 526774"/>
              <a:gd name="connsiteY2" fmla="*/ 367749 h 805070"/>
            </a:gdLst>
            <a:ahLst/>
            <a:cxnLst>
              <a:cxn ang="0">
                <a:pos x="connsiteX0" y="connsiteY0"/>
              </a:cxn>
              <a:cxn ang="0">
                <a:pos x="connsiteX1" y="connsiteY1"/>
              </a:cxn>
              <a:cxn ang="0">
                <a:pos x="connsiteX2" y="connsiteY2"/>
              </a:cxn>
            </a:cxnLst>
            <a:rect l="l" t="t" r="r" b="b"/>
            <a:pathLst>
              <a:path w="526774" h="805070">
                <a:moveTo>
                  <a:pt x="0" y="0"/>
                </a:moveTo>
                <a:lnTo>
                  <a:pt x="288235" y="805070"/>
                </a:lnTo>
                <a:lnTo>
                  <a:pt x="526774" y="36774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TextBox 18"/>
          <p:cNvSpPr txBox="1"/>
          <p:nvPr/>
        </p:nvSpPr>
        <p:spPr>
          <a:xfrm>
            <a:off x="6818034" y="5479239"/>
            <a:ext cx="3398687" cy="400110"/>
          </a:xfrm>
          <a:prstGeom prst="rect">
            <a:avLst/>
          </a:prstGeom>
          <a:noFill/>
        </p:spPr>
        <p:txBody>
          <a:bodyPr wrap="none" rtlCol="0">
            <a:spAutoFit/>
          </a:bodyPr>
          <a:lstStyle/>
          <a:p>
            <a:r>
              <a:rPr lang="en-US" sz="2000" b="0" dirty="0" smtClean="0">
                <a:latin typeface="+mn-lt"/>
              </a:rPr>
              <a:t>Monovalent species (Na</a:t>
            </a:r>
            <a:r>
              <a:rPr lang="en-US" sz="2000" b="0" baseline="30000" dirty="0" smtClean="0">
                <a:latin typeface="+mn-lt"/>
              </a:rPr>
              <a:t>+</a:t>
            </a:r>
            <a:r>
              <a:rPr lang="en-US" sz="2000" b="0" dirty="0" smtClean="0">
                <a:latin typeface="+mn-lt"/>
              </a:rPr>
              <a:t>, Cl</a:t>
            </a:r>
            <a:r>
              <a:rPr lang="en-US" sz="2000" b="0" baseline="30000" dirty="0" smtClean="0">
                <a:latin typeface="+mn-lt"/>
              </a:rPr>
              <a:t>-</a:t>
            </a:r>
            <a:r>
              <a:rPr lang="en-US" sz="2000" b="0" dirty="0" smtClean="0">
                <a:latin typeface="+mn-lt"/>
              </a:rPr>
              <a:t>)</a:t>
            </a:r>
            <a:endParaRPr lang="en-US" sz="2000" b="0" dirty="0">
              <a:latin typeface="+mn-lt"/>
            </a:endParaRPr>
          </a:p>
        </p:txBody>
      </p:sp>
      <p:sp>
        <p:nvSpPr>
          <p:cNvPr id="20" name="TextBox 19"/>
          <p:cNvSpPr txBox="1"/>
          <p:nvPr/>
        </p:nvSpPr>
        <p:spPr>
          <a:xfrm>
            <a:off x="6740358" y="4114060"/>
            <a:ext cx="2882520" cy="707886"/>
          </a:xfrm>
          <a:prstGeom prst="rect">
            <a:avLst/>
          </a:prstGeom>
          <a:noFill/>
        </p:spPr>
        <p:txBody>
          <a:bodyPr wrap="none" rtlCol="0">
            <a:spAutoFit/>
          </a:bodyPr>
          <a:lstStyle/>
          <a:p>
            <a:r>
              <a:rPr lang="en-US" sz="2000" b="0" dirty="0" smtClean="0">
                <a:latin typeface="+mn-lt"/>
              </a:rPr>
              <a:t>Dissolved organic matter</a:t>
            </a:r>
          </a:p>
          <a:p>
            <a:r>
              <a:rPr lang="en-US" sz="2000" b="0" dirty="0" smtClean="0">
                <a:latin typeface="+mn-lt"/>
              </a:rPr>
              <a:t>Divalent ions (Ca</a:t>
            </a:r>
            <a:r>
              <a:rPr lang="en-US" sz="2000" b="0" baseline="30000" dirty="0" smtClean="0">
                <a:latin typeface="+mn-lt"/>
              </a:rPr>
              <a:t>2+</a:t>
            </a:r>
            <a:r>
              <a:rPr lang="en-US" sz="2000" b="0" dirty="0" smtClean="0">
                <a:latin typeface="+mn-lt"/>
              </a:rPr>
              <a:t>, </a:t>
            </a:r>
            <a:r>
              <a:rPr lang="en-US" sz="2000" b="0" dirty="0" smtClean="0"/>
              <a:t>Mg</a:t>
            </a:r>
            <a:r>
              <a:rPr lang="en-US" sz="2000" b="0" baseline="30000" dirty="0" smtClean="0"/>
              <a:t>2</a:t>
            </a:r>
            <a:r>
              <a:rPr lang="en-US" sz="2000" b="0" baseline="30000" dirty="0"/>
              <a:t>+</a:t>
            </a:r>
            <a:r>
              <a:rPr lang="en-US" sz="2000" b="0" dirty="0" smtClean="0">
                <a:latin typeface="+mn-lt"/>
              </a:rPr>
              <a:t>)</a:t>
            </a:r>
            <a:endParaRPr lang="en-US" sz="2000" b="0" dirty="0">
              <a:latin typeface="+mn-lt"/>
            </a:endParaRPr>
          </a:p>
        </p:txBody>
      </p:sp>
      <p:sp>
        <p:nvSpPr>
          <p:cNvPr id="21" name="TextBox 20"/>
          <p:cNvSpPr txBox="1"/>
          <p:nvPr/>
        </p:nvSpPr>
        <p:spPr>
          <a:xfrm>
            <a:off x="7036986" y="3065423"/>
            <a:ext cx="1651414" cy="707886"/>
          </a:xfrm>
          <a:prstGeom prst="rect">
            <a:avLst/>
          </a:prstGeom>
          <a:noFill/>
        </p:spPr>
        <p:txBody>
          <a:bodyPr wrap="none" rtlCol="0">
            <a:spAutoFit/>
          </a:bodyPr>
          <a:lstStyle/>
          <a:p>
            <a:r>
              <a:rPr lang="en-US" sz="2000" b="0" dirty="0" smtClean="0">
                <a:latin typeface="+mn-lt"/>
              </a:rPr>
              <a:t>Small colloids</a:t>
            </a:r>
          </a:p>
          <a:p>
            <a:r>
              <a:rPr lang="en-US" sz="2000" b="0" dirty="0" smtClean="0">
                <a:latin typeface="+mn-lt"/>
              </a:rPr>
              <a:t>Viruses</a:t>
            </a:r>
            <a:endParaRPr lang="en-US" sz="2000" b="0" dirty="0">
              <a:latin typeface="+mn-lt"/>
            </a:endParaRPr>
          </a:p>
        </p:txBody>
      </p:sp>
      <p:sp>
        <p:nvSpPr>
          <p:cNvPr id="22" name="TextBox 21"/>
          <p:cNvSpPr txBox="1"/>
          <p:nvPr/>
        </p:nvSpPr>
        <p:spPr>
          <a:xfrm>
            <a:off x="7225095" y="1663642"/>
            <a:ext cx="2289011" cy="1015663"/>
          </a:xfrm>
          <a:prstGeom prst="rect">
            <a:avLst/>
          </a:prstGeom>
          <a:noFill/>
        </p:spPr>
        <p:txBody>
          <a:bodyPr wrap="square" rtlCol="0">
            <a:spAutoFit/>
          </a:bodyPr>
          <a:lstStyle/>
          <a:p>
            <a:r>
              <a:rPr lang="en-US" sz="2000" b="0" dirty="0" smtClean="0">
                <a:latin typeface="+mn-lt"/>
              </a:rPr>
              <a:t>Particles, Sediment</a:t>
            </a:r>
          </a:p>
          <a:p>
            <a:r>
              <a:rPr lang="en-US" sz="2000" b="0" dirty="0" smtClean="0">
                <a:latin typeface="+mn-lt"/>
              </a:rPr>
              <a:t>Algae, Protozoa, Bacteria</a:t>
            </a:r>
            <a:endParaRPr lang="en-US" sz="2000" b="0" dirty="0">
              <a:latin typeface="+mn-lt"/>
            </a:endParaRPr>
          </a:p>
        </p:txBody>
      </p:sp>
      <p:sp>
        <p:nvSpPr>
          <p:cNvPr id="23" name="TextBox 22"/>
          <p:cNvSpPr txBox="1"/>
          <p:nvPr/>
        </p:nvSpPr>
        <p:spPr>
          <a:xfrm rot="16200000">
            <a:off x="1190835" y="2637438"/>
            <a:ext cx="1389467" cy="707886"/>
          </a:xfrm>
          <a:prstGeom prst="rect">
            <a:avLst/>
          </a:prstGeom>
          <a:noFill/>
        </p:spPr>
        <p:txBody>
          <a:bodyPr wrap="square" rtlCol="0">
            <a:spAutoFit/>
          </a:bodyPr>
          <a:lstStyle/>
          <a:p>
            <a:pPr algn="ctr"/>
            <a:r>
              <a:rPr lang="en-US" sz="2000" b="0" dirty="0" smtClean="0">
                <a:latin typeface="+mn-lt"/>
              </a:rPr>
              <a:t>Membrane filtration</a:t>
            </a:r>
          </a:p>
        </p:txBody>
      </p:sp>
      <p:sp>
        <p:nvSpPr>
          <p:cNvPr id="24" name="TextBox 23"/>
          <p:cNvSpPr txBox="1"/>
          <p:nvPr/>
        </p:nvSpPr>
        <p:spPr>
          <a:xfrm rot="16200000">
            <a:off x="1158153" y="4496707"/>
            <a:ext cx="1389467" cy="707886"/>
          </a:xfrm>
          <a:prstGeom prst="rect">
            <a:avLst/>
          </a:prstGeom>
          <a:noFill/>
        </p:spPr>
        <p:txBody>
          <a:bodyPr wrap="square" rtlCol="0">
            <a:spAutoFit/>
          </a:bodyPr>
          <a:lstStyle/>
          <a:p>
            <a:pPr algn="ctr"/>
            <a:r>
              <a:rPr lang="en-US" sz="2000" b="0" dirty="0" smtClean="0">
                <a:latin typeface="+mn-lt"/>
              </a:rPr>
              <a:t>Reverse Osmosis</a:t>
            </a:r>
          </a:p>
        </p:txBody>
      </p:sp>
      <p:sp>
        <p:nvSpPr>
          <p:cNvPr id="25" name="Left Brace 24"/>
          <p:cNvSpPr/>
          <p:nvPr/>
        </p:nvSpPr>
        <p:spPr bwMode="auto">
          <a:xfrm>
            <a:off x="2228496" y="1826845"/>
            <a:ext cx="347541" cy="1946464"/>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6" name="Left Brace 25"/>
          <p:cNvSpPr/>
          <p:nvPr/>
        </p:nvSpPr>
        <p:spPr bwMode="auto">
          <a:xfrm>
            <a:off x="2193894" y="3799162"/>
            <a:ext cx="373271" cy="2169994"/>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240826870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34028641"/>
              </p:ext>
            </p:extLst>
          </p:nvPr>
        </p:nvGraphicFramePr>
        <p:xfrm>
          <a:off x="2095500" y="0"/>
          <a:ext cx="8229600" cy="60502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162131658"/>
                    </a:ext>
                  </a:extLst>
                </a:gridCol>
                <a:gridCol w="2057400">
                  <a:extLst>
                    <a:ext uri="{9D8B030D-6E8A-4147-A177-3AD203B41FA5}">
                      <a16:colId xmlns:a16="http://schemas.microsoft.com/office/drawing/2014/main" val="3446495722"/>
                    </a:ext>
                  </a:extLst>
                </a:gridCol>
                <a:gridCol w="2057400">
                  <a:extLst>
                    <a:ext uri="{9D8B030D-6E8A-4147-A177-3AD203B41FA5}">
                      <a16:colId xmlns:a16="http://schemas.microsoft.com/office/drawing/2014/main" val="891244181"/>
                    </a:ext>
                  </a:extLst>
                </a:gridCol>
                <a:gridCol w="2057400">
                  <a:extLst>
                    <a:ext uri="{9D8B030D-6E8A-4147-A177-3AD203B41FA5}">
                      <a16:colId xmlns:a16="http://schemas.microsoft.com/office/drawing/2014/main" val="262166984"/>
                    </a:ext>
                  </a:extLst>
                </a:gridCol>
              </a:tblGrid>
              <a:tr h="370840">
                <a:tc>
                  <a:txBody>
                    <a:bodyPr/>
                    <a:lstStyle/>
                    <a:p>
                      <a:r>
                        <a:rPr lang="en-US" dirty="0" smtClean="0"/>
                        <a:t>Parameter</a:t>
                      </a:r>
                      <a:endParaRPr lang="en-US" dirty="0"/>
                    </a:p>
                  </a:txBody>
                  <a:tcPr/>
                </a:tc>
                <a:tc>
                  <a:txBody>
                    <a:bodyPr/>
                    <a:lstStyle/>
                    <a:p>
                      <a:r>
                        <a:rPr lang="en-US" dirty="0" smtClean="0"/>
                        <a:t>Membrane</a:t>
                      </a:r>
                      <a:r>
                        <a:rPr lang="en-US" baseline="0" dirty="0" smtClean="0"/>
                        <a:t> Filtration</a:t>
                      </a:r>
                      <a:endParaRPr lang="en-US" dirty="0"/>
                    </a:p>
                  </a:txBody>
                  <a:tcPr/>
                </a:tc>
                <a:tc>
                  <a:txBody>
                    <a:bodyPr/>
                    <a:lstStyle/>
                    <a:p>
                      <a:r>
                        <a:rPr lang="en-US" dirty="0" smtClean="0"/>
                        <a:t>Reverse Osmosis</a:t>
                      </a:r>
                      <a:endParaRPr lang="en-US" dirty="0"/>
                    </a:p>
                  </a:txBody>
                  <a:tcPr/>
                </a:tc>
                <a:tc>
                  <a:txBody>
                    <a:bodyPr/>
                    <a:lstStyle/>
                    <a:p>
                      <a:r>
                        <a:rPr lang="en-US" dirty="0" smtClean="0"/>
                        <a:t>Rapid</a:t>
                      </a:r>
                      <a:r>
                        <a:rPr lang="en-US" baseline="0" dirty="0" smtClean="0"/>
                        <a:t> sand Filtration</a:t>
                      </a:r>
                      <a:endParaRPr lang="en-US" dirty="0"/>
                    </a:p>
                  </a:txBody>
                  <a:tcPr/>
                </a:tc>
                <a:extLst>
                  <a:ext uri="{0D108BD9-81ED-4DB2-BD59-A6C34878D82A}">
                    <a16:rowId xmlns:a16="http://schemas.microsoft.com/office/drawing/2014/main" val="1304035898"/>
                  </a:ext>
                </a:extLst>
              </a:tr>
              <a:tr h="370840">
                <a:tc>
                  <a:txBody>
                    <a:bodyPr/>
                    <a:lstStyle/>
                    <a:p>
                      <a:r>
                        <a:rPr lang="en-US" dirty="0" smtClean="0"/>
                        <a:t>Mechanism</a:t>
                      </a:r>
                      <a:endParaRPr lang="en-US" dirty="0"/>
                    </a:p>
                  </a:txBody>
                  <a:tcPr/>
                </a:tc>
                <a:tc>
                  <a:txBody>
                    <a:bodyPr/>
                    <a:lstStyle/>
                    <a:p>
                      <a:r>
                        <a:rPr lang="en-US" dirty="0" smtClean="0"/>
                        <a:t>Straining (size exclusion)</a:t>
                      </a:r>
                      <a:endParaRPr lang="en-US" dirty="0"/>
                    </a:p>
                  </a:txBody>
                  <a:tcPr/>
                </a:tc>
                <a:tc>
                  <a:txBody>
                    <a:bodyPr/>
                    <a:lstStyle/>
                    <a:p>
                      <a:r>
                        <a:rPr lang="en-US" dirty="0" smtClean="0"/>
                        <a:t>Differences in solubility</a:t>
                      </a:r>
                      <a:r>
                        <a:rPr lang="en-US" baseline="0" dirty="0" smtClean="0"/>
                        <a:t> or diffusivity</a:t>
                      </a:r>
                      <a:endParaRPr lang="en-US" dirty="0"/>
                    </a:p>
                  </a:txBody>
                  <a:tcPr/>
                </a:tc>
                <a:tc>
                  <a:txBody>
                    <a:bodyPr/>
                    <a:lstStyle/>
                    <a:p>
                      <a:r>
                        <a:rPr lang="en-US" dirty="0" smtClean="0"/>
                        <a:t>Flow</a:t>
                      </a:r>
                      <a:r>
                        <a:rPr lang="en-US" baseline="0" dirty="0" smtClean="0"/>
                        <a:t> constrictions</a:t>
                      </a:r>
                      <a:endParaRPr lang="en-US" dirty="0"/>
                    </a:p>
                  </a:txBody>
                  <a:tcPr/>
                </a:tc>
                <a:extLst>
                  <a:ext uri="{0D108BD9-81ED-4DB2-BD59-A6C34878D82A}">
                    <a16:rowId xmlns:a16="http://schemas.microsoft.com/office/drawing/2014/main" val="1676672178"/>
                  </a:ext>
                </a:extLst>
              </a:tr>
              <a:tr h="370840">
                <a:tc>
                  <a:txBody>
                    <a:bodyPr/>
                    <a:lstStyle/>
                    <a:p>
                      <a:r>
                        <a:rPr lang="en-US" dirty="0" smtClean="0"/>
                        <a:t>Removal efficiency</a:t>
                      </a:r>
                      <a:endParaRPr lang="en-US" dirty="0"/>
                    </a:p>
                  </a:txBody>
                  <a:tcPr/>
                </a:tc>
                <a:tc>
                  <a:txBody>
                    <a:bodyPr/>
                    <a:lstStyle/>
                    <a:p>
                      <a:r>
                        <a:rPr lang="en-US" dirty="0" err="1" smtClean="0"/>
                        <a:t>pC</a:t>
                      </a:r>
                      <a:r>
                        <a:rPr lang="en-US" dirty="0" smtClean="0"/>
                        <a:t>*</a:t>
                      </a:r>
                      <a:r>
                        <a:rPr lang="en-US" baseline="0" dirty="0" smtClean="0"/>
                        <a:t> of 6 (99.9999%)</a:t>
                      </a:r>
                      <a:endParaRPr lang="en-US" dirty="0"/>
                    </a:p>
                  </a:txBody>
                  <a:tcPr/>
                </a:tc>
                <a:tc>
                  <a:txBody>
                    <a:bodyPr/>
                    <a:lstStyle/>
                    <a:p>
                      <a:r>
                        <a:rPr lang="en-US" dirty="0" smtClean="0"/>
                        <a:t>50% to 99%</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3335860446"/>
                  </a:ext>
                </a:extLst>
              </a:tr>
              <a:tr h="370840">
                <a:tc>
                  <a:txBody>
                    <a:bodyPr/>
                    <a:lstStyle/>
                    <a:p>
                      <a:r>
                        <a:rPr lang="en-US" dirty="0" smtClean="0"/>
                        <a:t>Transmembrane</a:t>
                      </a:r>
                      <a:r>
                        <a:rPr lang="en-US" baseline="0" dirty="0" smtClean="0"/>
                        <a:t> pressure</a:t>
                      </a:r>
                      <a:endParaRPr lang="en-US" dirty="0"/>
                    </a:p>
                  </a:txBody>
                  <a:tcPr/>
                </a:tc>
                <a:tc>
                  <a:txBody>
                    <a:bodyPr/>
                    <a:lstStyle/>
                    <a:p>
                      <a:r>
                        <a:rPr lang="en-US" dirty="0" smtClean="0"/>
                        <a:t>0.2 - 1 bar</a:t>
                      </a:r>
                      <a:endParaRPr lang="en-US" dirty="0"/>
                    </a:p>
                  </a:txBody>
                  <a:tcPr/>
                </a:tc>
                <a:tc>
                  <a:txBody>
                    <a:bodyPr/>
                    <a:lstStyle/>
                    <a:p>
                      <a:r>
                        <a:rPr lang="en-US" sz="1800" b="0" i="0" kern="1200" dirty="0" smtClean="0">
                          <a:solidFill>
                            <a:schemeClr val="dk1"/>
                          </a:solidFill>
                          <a:effectLst/>
                          <a:latin typeface="+mn-lt"/>
                          <a:ea typeface="+mn-ea"/>
                          <a:cs typeface="+mn-cs"/>
                        </a:rPr>
                        <a:t>5 – 85 bar</a:t>
                      </a:r>
                      <a:endParaRPr lang="en-US" dirty="0"/>
                    </a:p>
                  </a:txBody>
                  <a:tcPr/>
                </a:tc>
                <a:tc>
                  <a:txBody>
                    <a:bodyPr/>
                    <a:lstStyle/>
                    <a:p>
                      <a:endParaRPr lang="en-US" dirty="0"/>
                    </a:p>
                  </a:txBody>
                  <a:tcPr/>
                </a:tc>
                <a:extLst>
                  <a:ext uri="{0D108BD9-81ED-4DB2-BD59-A6C34878D82A}">
                    <a16:rowId xmlns:a16="http://schemas.microsoft.com/office/drawing/2014/main" val="2877260581"/>
                  </a:ext>
                </a:extLst>
              </a:tr>
              <a:tr h="370840">
                <a:tc>
                  <a:txBody>
                    <a:bodyPr/>
                    <a:lstStyle/>
                    <a:p>
                      <a:r>
                        <a:rPr lang="en-US" dirty="0" smtClean="0"/>
                        <a:t>Transmembrane head loss</a:t>
                      </a:r>
                      <a:endParaRPr lang="en-US" dirty="0"/>
                    </a:p>
                  </a:txBody>
                  <a:tcPr/>
                </a:tc>
                <a:tc>
                  <a:txBody>
                    <a:bodyPr/>
                    <a:lstStyle/>
                    <a:p>
                      <a:r>
                        <a:rPr lang="en-US" dirty="0" smtClean="0"/>
                        <a:t>2 – 10 m</a:t>
                      </a:r>
                      <a:endParaRPr lang="en-US" dirty="0"/>
                    </a:p>
                  </a:txBody>
                  <a:tcPr/>
                </a:tc>
                <a:tc>
                  <a:txBody>
                    <a:bodyPr/>
                    <a:lstStyle/>
                    <a:p>
                      <a:r>
                        <a:rPr lang="en-US" dirty="0" smtClean="0"/>
                        <a:t>50 –</a:t>
                      </a:r>
                      <a:r>
                        <a:rPr lang="en-US" baseline="0" dirty="0" smtClean="0"/>
                        <a:t> 850 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 m (0.2</a:t>
                      </a:r>
                      <a:r>
                        <a:rPr lang="en-US" baseline="0" dirty="0" smtClean="0"/>
                        <a:t> – 0.8 m for </a:t>
                      </a:r>
                      <a:r>
                        <a:rPr lang="en-US" baseline="0" dirty="0" err="1" smtClean="0"/>
                        <a:t>StaRS</a:t>
                      </a:r>
                      <a:r>
                        <a:rPr lang="en-US" baseline="0" dirty="0" smtClean="0"/>
                        <a:t>)</a:t>
                      </a:r>
                      <a:endParaRPr lang="en-US" dirty="0" smtClean="0"/>
                    </a:p>
                  </a:txBody>
                  <a:tcPr/>
                </a:tc>
                <a:extLst>
                  <a:ext uri="{0D108BD9-81ED-4DB2-BD59-A6C34878D82A}">
                    <a16:rowId xmlns:a16="http://schemas.microsoft.com/office/drawing/2014/main" val="802611963"/>
                  </a:ext>
                </a:extLst>
              </a:tr>
              <a:tr h="370840">
                <a:tc>
                  <a:txBody>
                    <a:bodyPr/>
                    <a:lstStyle/>
                    <a:p>
                      <a:r>
                        <a:rPr lang="en-US" dirty="0" smtClean="0"/>
                        <a:t>Approach velocity*</a:t>
                      </a:r>
                      <a:endParaRPr lang="en-US" dirty="0"/>
                    </a:p>
                  </a:txBody>
                  <a:tcPr/>
                </a:tc>
                <a:tc>
                  <a:txBody>
                    <a:bodyPr/>
                    <a:lstStyle/>
                    <a:p>
                      <a:r>
                        <a:rPr lang="en-US" dirty="0" smtClean="0"/>
                        <a:t>8 – 50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0.3 – 14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1.4 – 4.2 mm/s</a:t>
                      </a:r>
                      <a:endParaRPr lang="en-US" dirty="0"/>
                    </a:p>
                  </a:txBody>
                  <a:tcPr/>
                </a:tc>
                <a:extLst>
                  <a:ext uri="{0D108BD9-81ED-4DB2-BD59-A6C34878D82A}">
                    <a16:rowId xmlns:a16="http://schemas.microsoft.com/office/drawing/2014/main" val="278870735"/>
                  </a:ext>
                </a:extLst>
              </a:tr>
              <a:tr h="370840">
                <a:tc>
                  <a:txBody>
                    <a:bodyPr/>
                    <a:lstStyle/>
                    <a:p>
                      <a:r>
                        <a:rPr lang="en-US" dirty="0" smtClean="0"/>
                        <a:t>Competing process</a:t>
                      </a:r>
                      <a:endParaRPr lang="en-US" dirty="0"/>
                    </a:p>
                  </a:txBody>
                  <a:tcPr/>
                </a:tc>
                <a:tc>
                  <a:txBody>
                    <a:bodyPr/>
                    <a:lstStyle/>
                    <a:p>
                      <a:r>
                        <a:rPr lang="en-US" dirty="0" smtClean="0"/>
                        <a:t>Rapid sand</a:t>
                      </a:r>
                      <a:endParaRPr lang="en-US" dirty="0"/>
                    </a:p>
                  </a:txBody>
                  <a:tcPr/>
                </a:tc>
                <a:tc>
                  <a:txBody>
                    <a:bodyPr/>
                    <a:lstStyle/>
                    <a:p>
                      <a:r>
                        <a:rPr lang="en-US" dirty="0" smtClean="0"/>
                        <a:t>Carbon adsorption, ion exchange, precipitative softening, distillation</a:t>
                      </a:r>
                      <a:endParaRPr lang="en-US" dirty="0"/>
                    </a:p>
                  </a:txBody>
                  <a:tcPr/>
                </a:tc>
                <a:tc>
                  <a:txBody>
                    <a:bodyPr/>
                    <a:lstStyle/>
                    <a:p>
                      <a:r>
                        <a:rPr lang="en-US" dirty="0" smtClean="0"/>
                        <a:t>membranes</a:t>
                      </a:r>
                      <a:endParaRPr lang="en-US" dirty="0"/>
                    </a:p>
                  </a:txBody>
                  <a:tcPr/>
                </a:tc>
                <a:extLst>
                  <a:ext uri="{0D108BD9-81ED-4DB2-BD59-A6C34878D82A}">
                    <a16:rowId xmlns:a16="http://schemas.microsoft.com/office/drawing/2014/main" val="2567823646"/>
                  </a:ext>
                </a:extLst>
              </a:tr>
              <a:tr h="370840">
                <a:tc>
                  <a:txBody>
                    <a:bodyPr/>
                    <a:lstStyle/>
                    <a:p>
                      <a:r>
                        <a:rPr lang="en-US" dirty="0" smtClean="0"/>
                        <a:t>Filter run time</a:t>
                      </a:r>
                      <a:endParaRPr lang="en-US" dirty="0"/>
                    </a:p>
                  </a:txBody>
                  <a:tcPr/>
                </a:tc>
                <a:tc>
                  <a:txBody>
                    <a:bodyPr/>
                    <a:lstStyle/>
                    <a:p>
                      <a:r>
                        <a:rPr lang="en-US" dirty="0" smtClean="0"/>
                        <a:t>30 – 90 minutes</a:t>
                      </a:r>
                      <a:endParaRPr lang="en-US" dirty="0"/>
                    </a:p>
                  </a:txBody>
                  <a:tcPr/>
                </a:tc>
                <a:tc>
                  <a:txBody>
                    <a:bodyPr/>
                    <a:lstStyle/>
                    <a:p>
                      <a:endParaRPr lang="en-US" dirty="0"/>
                    </a:p>
                  </a:txBody>
                  <a:tcPr/>
                </a:tc>
                <a:tc>
                  <a:txBody>
                    <a:bodyPr/>
                    <a:lstStyle/>
                    <a:p>
                      <a:r>
                        <a:rPr lang="en-US" dirty="0" smtClean="0"/>
                        <a:t>1 – 4 days</a:t>
                      </a:r>
                      <a:endParaRPr lang="en-US" dirty="0"/>
                    </a:p>
                  </a:txBody>
                  <a:tcPr/>
                </a:tc>
                <a:extLst>
                  <a:ext uri="{0D108BD9-81ED-4DB2-BD59-A6C34878D82A}">
                    <a16:rowId xmlns:a16="http://schemas.microsoft.com/office/drawing/2014/main" val="3354278088"/>
                  </a:ext>
                </a:extLst>
              </a:tr>
              <a:tr h="370840">
                <a:tc>
                  <a:txBody>
                    <a:bodyPr/>
                    <a:lstStyle/>
                    <a:p>
                      <a:r>
                        <a:rPr lang="en-US" dirty="0" smtClean="0"/>
                        <a:t>Backwash</a:t>
                      </a:r>
                      <a:r>
                        <a:rPr lang="en-US" baseline="0" dirty="0" smtClean="0"/>
                        <a:t> duration</a:t>
                      </a:r>
                      <a:endParaRPr lang="en-US" dirty="0"/>
                    </a:p>
                  </a:txBody>
                  <a:tcPr/>
                </a:tc>
                <a:tc>
                  <a:txBody>
                    <a:bodyPr/>
                    <a:lstStyle/>
                    <a:p>
                      <a:r>
                        <a:rPr lang="en-US" dirty="0" smtClean="0"/>
                        <a:t>1 – 3 minutes</a:t>
                      </a:r>
                      <a:endParaRPr lang="en-US" dirty="0"/>
                    </a:p>
                  </a:txBody>
                  <a:tcPr/>
                </a:tc>
                <a:tc>
                  <a:txBody>
                    <a:bodyPr/>
                    <a:lstStyle/>
                    <a:p>
                      <a:endParaRPr lang="en-US" dirty="0"/>
                    </a:p>
                  </a:txBody>
                  <a:tcPr/>
                </a:tc>
                <a:tc>
                  <a:txBody>
                    <a:bodyPr/>
                    <a:lstStyle/>
                    <a:p>
                      <a:r>
                        <a:rPr lang="en-US" dirty="0" smtClean="0"/>
                        <a:t>10-15 minutes</a:t>
                      </a:r>
                      <a:endParaRPr lang="en-US" dirty="0"/>
                    </a:p>
                  </a:txBody>
                  <a:tcPr/>
                </a:tc>
                <a:extLst>
                  <a:ext uri="{0D108BD9-81ED-4DB2-BD59-A6C34878D82A}">
                    <a16:rowId xmlns:a16="http://schemas.microsoft.com/office/drawing/2014/main" val="1533273373"/>
                  </a:ext>
                </a:extLst>
              </a:tr>
            </a:tbl>
          </a:graphicData>
        </a:graphic>
      </p:graphicFrame>
      <p:sp>
        <p:nvSpPr>
          <p:cNvPr id="6" name="TextBox 5"/>
          <p:cNvSpPr txBox="1"/>
          <p:nvPr/>
        </p:nvSpPr>
        <p:spPr>
          <a:xfrm>
            <a:off x="1891646" y="6400800"/>
            <a:ext cx="1949573" cy="369332"/>
          </a:xfrm>
          <a:prstGeom prst="rect">
            <a:avLst/>
          </a:prstGeom>
          <a:noFill/>
        </p:spPr>
        <p:txBody>
          <a:bodyPr wrap="none" rtlCol="0">
            <a:spAutoFit/>
          </a:bodyPr>
          <a:lstStyle/>
          <a:p>
            <a:r>
              <a:rPr lang="en-US" dirty="0"/>
              <a:t>*not pore velocity</a:t>
            </a:r>
          </a:p>
        </p:txBody>
      </p:sp>
    </p:spTree>
    <p:extLst>
      <p:ext uri="{BB962C8B-B14F-4D97-AF65-F5344CB8AC3E}">
        <p14:creationId xmlns:p14="http://schemas.microsoft.com/office/powerpoint/2010/main" val="120112740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Water Treatment Processes (focus on particles and </a:t>
            </a:r>
            <a:r>
              <a:rPr lang="en-US" dirty="0" smtClean="0"/>
              <a:t>pathogens*)</a:t>
            </a:r>
            <a:endParaRPr lang="en-US" dirty="0"/>
          </a:p>
        </p:txBody>
      </p:sp>
      <p:sp>
        <p:nvSpPr>
          <p:cNvPr id="3" name="Content Placeholder 2"/>
          <p:cNvSpPr>
            <a:spLocks noGrp="1"/>
          </p:cNvSpPr>
          <p:nvPr>
            <p:ph idx="1"/>
          </p:nvPr>
        </p:nvSpPr>
        <p:spPr/>
        <p:txBody>
          <a:bodyPr/>
          <a:lstStyle/>
          <a:p>
            <a:r>
              <a:rPr lang="en-US" dirty="0" smtClean="0"/>
              <a:t>Screening</a:t>
            </a:r>
            <a:r>
              <a:rPr lang="en-US" dirty="0"/>
              <a:t>, Coagulation, Flocculation (Chapter 9)</a:t>
            </a:r>
          </a:p>
          <a:p>
            <a:r>
              <a:rPr lang="en-US" dirty="0" smtClean="0"/>
              <a:t>Sedimentation </a:t>
            </a:r>
            <a:r>
              <a:rPr lang="en-US" dirty="0"/>
              <a:t>(Chapter 10)</a:t>
            </a:r>
          </a:p>
          <a:p>
            <a:r>
              <a:rPr lang="en-US" dirty="0" smtClean="0"/>
              <a:t>Granular </a:t>
            </a:r>
            <a:r>
              <a:rPr lang="en-US" dirty="0"/>
              <a:t>Filtration (chapter 11)</a:t>
            </a:r>
          </a:p>
          <a:p>
            <a:r>
              <a:rPr lang="en-US" dirty="0" smtClean="0"/>
              <a:t>Membrane </a:t>
            </a:r>
            <a:r>
              <a:rPr lang="en-US" dirty="0"/>
              <a:t>Filtration (Chapter 12)</a:t>
            </a:r>
          </a:p>
          <a:p>
            <a:r>
              <a:rPr lang="en-US" dirty="0" smtClean="0"/>
              <a:t>Disinfection </a:t>
            </a:r>
            <a:r>
              <a:rPr lang="en-US" dirty="0"/>
              <a:t>(Chapter 13)</a:t>
            </a:r>
          </a:p>
        </p:txBody>
      </p:sp>
      <p:cxnSp>
        <p:nvCxnSpPr>
          <p:cNvPr id="5" name="Straight Connector 4"/>
          <p:cNvCxnSpPr/>
          <p:nvPr/>
        </p:nvCxnSpPr>
        <p:spPr>
          <a:xfrm>
            <a:off x="2912883" y="1904214"/>
            <a:ext cx="220587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8777" y="5906957"/>
            <a:ext cx="11798423" cy="523220"/>
          </a:xfrm>
          <a:prstGeom prst="rect">
            <a:avLst/>
          </a:prstGeom>
          <a:noFill/>
        </p:spPr>
        <p:txBody>
          <a:bodyPr wrap="none" rtlCol="0">
            <a:spAutoFit/>
          </a:bodyPr>
          <a:lstStyle/>
          <a:p>
            <a:r>
              <a:rPr lang="en-US" sz="2800" dirty="0" smtClean="0"/>
              <a:t>*Happily these processes can also remove some dissolved contaminants too!</a:t>
            </a:r>
            <a:endParaRPr lang="en-US" sz="2800" dirty="0"/>
          </a:p>
        </p:txBody>
      </p:sp>
    </p:spTree>
    <p:extLst>
      <p:ext uri="{BB962C8B-B14F-4D97-AF65-F5344CB8AC3E}">
        <p14:creationId xmlns:p14="http://schemas.microsoft.com/office/powerpoint/2010/main" val="359165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membranes?</a:t>
            </a:r>
            <a:endParaRPr lang="en-US" dirty="0"/>
          </a:p>
        </p:txBody>
      </p:sp>
      <p:sp>
        <p:nvSpPr>
          <p:cNvPr id="3" name="Content Placeholder 2"/>
          <p:cNvSpPr>
            <a:spLocks noGrp="1"/>
          </p:cNvSpPr>
          <p:nvPr>
            <p:ph idx="1"/>
          </p:nvPr>
        </p:nvSpPr>
        <p:spPr/>
        <p:txBody>
          <a:bodyPr/>
          <a:lstStyle/>
          <a:p>
            <a:r>
              <a:rPr lang="en-US" dirty="0" smtClean="0"/>
              <a:t>1993 Milwaukee Cryptosporidiosis outbreak revealed that sand filters can fail </a:t>
            </a:r>
          </a:p>
          <a:p>
            <a:r>
              <a:rPr lang="en-US" dirty="0" smtClean="0"/>
              <a:t>Absolute (almost) barrier to protozoa and bacteria pathogens</a:t>
            </a:r>
          </a:p>
          <a:p>
            <a:r>
              <a:rPr lang="en-US" dirty="0" smtClean="0"/>
              <a:t>Doesn’t require getting the chemical dose right</a:t>
            </a:r>
          </a:p>
          <a:p>
            <a:r>
              <a:rPr lang="en-US" dirty="0" smtClean="0"/>
              <a:t>Simpler to understand how it works</a:t>
            </a:r>
          </a:p>
          <a:p>
            <a:r>
              <a:rPr lang="en-US" dirty="0" smtClean="0"/>
              <a:t>But at the cost of higher energy, more chemicals, more plastic waste, possibly more wash water waste</a:t>
            </a:r>
          </a:p>
          <a:p>
            <a:endParaRPr lang="en-US" dirty="0" smtClean="0"/>
          </a:p>
          <a:p>
            <a:endParaRPr lang="en-US" dirty="0"/>
          </a:p>
        </p:txBody>
      </p:sp>
    </p:spTree>
    <p:extLst>
      <p:ext uri="{BB962C8B-B14F-4D97-AF65-F5344CB8AC3E}">
        <p14:creationId xmlns:p14="http://schemas.microsoft.com/office/powerpoint/2010/main" val="151374128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0" y="1371600"/>
            <a:ext cx="9144000" cy="5486400"/>
          </a:xfrm>
          <a:prstGeom prst="rect">
            <a:avLst/>
          </a:prstGeom>
        </p:spPr>
      </p:pic>
      <p:sp>
        <p:nvSpPr>
          <p:cNvPr id="2" name="Title 1"/>
          <p:cNvSpPr>
            <a:spLocks noGrp="1"/>
          </p:cNvSpPr>
          <p:nvPr>
            <p:ph type="title"/>
          </p:nvPr>
        </p:nvSpPr>
        <p:spPr/>
        <p:txBody>
          <a:bodyPr/>
          <a:lstStyle/>
          <a:p>
            <a:r>
              <a:rPr lang="en-US" dirty="0" smtClean="0"/>
              <a:t>Definition of rejection for Membrane and Ultra Filtration</a:t>
            </a:r>
            <a:endParaRPr lang="en-US" dirty="0"/>
          </a:p>
        </p:txBody>
      </p:sp>
      <p:sp>
        <p:nvSpPr>
          <p:cNvPr id="8" name="Freeform 7"/>
          <p:cNvSpPr/>
          <p:nvPr/>
        </p:nvSpPr>
        <p:spPr bwMode="auto">
          <a:xfrm>
            <a:off x="4177748" y="2057399"/>
            <a:ext cx="1371600"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6051274" y="2057400"/>
            <a:ext cx="1396448"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13" name="TextBox 12"/>
          <p:cNvSpPr txBox="1"/>
          <p:nvPr/>
        </p:nvSpPr>
        <p:spPr>
          <a:xfrm>
            <a:off x="5319000" y="2514601"/>
            <a:ext cx="1554001" cy="1323439"/>
          </a:xfrm>
          <a:prstGeom prst="rect">
            <a:avLst/>
          </a:prstGeom>
          <a:noFill/>
        </p:spPr>
        <p:txBody>
          <a:bodyPr wrap="square" rtlCol="0">
            <a:spAutoFit/>
          </a:bodyPr>
          <a:lstStyle/>
          <a:p>
            <a:r>
              <a:rPr lang="en-US" sz="2000" dirty="0"/>
              <a:t>UF membrane retention rating</a:t>
            </a:r>
          </a:p>
        </p:txBody>
      </p:sp>
      <p:cxnSp>
        <p:nvCxnSpPr>
          <p:cNvPr id="16" name="Straight Connector 15"/>
          <p:cNvCxnSpPr/>
          <p:nvPr/>
        </p:nvCxnSpPr>
        <p:spPr bwMode="auto">
          <a:xfrm flipV="1">
            <a:off x="2676940" y="2425149"/>
            <a:ext cx="2521043" cy="4171"/>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9" name="TextBox 18"/>
          <p:cNvSpPr txBox="1"/>
          <p:nvPr/>
        </p:nvSpPr>
        <p:spPr>
          <a:xfrm>
            <a:off x="7706138" y="2425149"/>
            <a:ext cx="1769166" cy="1015663"/>
          </a:xfrm>
          <a:prstGeom prst="rect">
            <a:avLst/>
          </a:prstGeom>
          <a:noFill/>
        </p:spPr>
        <p:txBody>
          <a:bodyPr wrap="square" rtlCol="0">
            <a:spAutoFit/>
          </a:bodyPr>
          <a:lstStyle/>
          <a:p>
            <a:r>
              <a:rPr lang="en-US" sz="2000" dirty="0"/>
              <a:t>MF membrane retention rating</a:t>
            </a:r>
          </a:p>
        </p:txBody>
      </p:sp>
      <p:cxnSp>
        <p:nvCxnSpPr>
          <p:cNvPr id="21" name="Straight Arrow Connector 20"/>
          <p:cNvCxnSpPr/>
          <p:nvPr/>
        </p:nvCxnSpPr>
        <p:spPr bwMode="auto">
          <a:xfrm flipH="1" flipV="1">
            <a:off x="7374926" y="2057400"/>
            <a:ext cx="301396" cy="36774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flipH="1" flipV="1">
            <a:off x="5197982" y="2425149"/>
            <a:ext cx="258416" cy="188843"/>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9865" y="3897794"/>
            <a:ext cx="1497996" cy="471896"/>
          </a:xfrm>
          <a:prstGeom prst="rect">
            <a:avLst/>
          </a:prstGeom>
        </p:spPr>
      </p:pic>
    </p:spTree>
    <p:extLst>
      <p:ext uri="{BB962C8B-B14F-4D97-AF65-F5344CB8AC3E}">
        <p14:creationId xmlns:p14="http://schemas.microsoft.com/office/powerpoint/2010/main" val="107093414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particle capture mechanisms</a:t>
            </a:r>
            <a:endParaRPr lang="en-US" dirty="0"/>
          </a:p>
        </p:txBody>
      </p:sp>
      <p:pic>
        <p:nvPicPr>
          <p:cNvPr id="2050" name="Picture 2" descr="X-section of 0.4 pore size of polycarbonate membrane at 5,000x and 5.0 kV"/>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27553"/>
          <a:stretch/>
        </p:blipFill>
        <p:spPr bwMode="auto">
          <a:xfrm>
            <a:off x="1524000" y="3796748"/>
            <a:ext cx="9144000" cy="41247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Freeform 4"/>
          <p:cNvSpPr/>
          <p:nvPr/>
        </p:nvSpPr>
        <p:spPr bwMode="auto">
          <a:xfrm>
            <a:off x="2280783" y="41432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7" name="Freeform 6"/>
          <p:cNvSpPr/>
          <p:nvPr/>
        </p:nvSpPr>
        <p:spPr bwMode="auto">
          <a:xfrm>
            <a:off x="2433183" y="42956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8" name="Freeform 7"/>
          <p:cNvSpPr/>
          <p:nvPr/>
        </p:nvSpPr>
        <p:spPr bwMode="auto">
          <a:xfrm>
            <a:off x="1981201" y="446576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1863339" y="391134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0" name="Freeform 9"/>
          <p:cNvSpPr/>
          <p:nvPr/>
        </p:nvSpPr>
        <p:spPr bwMode="auto">
          <a:xfrm>
            <a:off x="2461095" y="37412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6" name="TextBox 5"/>
          <p:cNvSpPr txBox="1"/>
          <p:nvPr/>
        </p:nvSpPr>
        <p:spPr>
          <a:xfrm>
            <a:off x="1678603" y="1889107"/>
            <a:ext cx="3412818" cy="923330"/>
          </a:xfrm>
          <a:prstGeom prst="rect">
            <a:avLst/>
          </a:prstGeom>
          <a:noFill/>
        </p:spPr>
        <p:txBody>
          <a:bodyPr wrap="square" rtlCol="0">
            <a:spAutoFit/>
          </a:bodyPr>
          <a:lstStyle/>
          <a:p>
            <a:r>
              <a:rPr lang="en-US" dirty="0"/>
              <a:t>Particles strained at the surface</a:t>
            </a:r>
          </a:p>
          <a:p>
            <a:r>
              <a:rPr lang="en-US" dirty="0"/>
              <a:t>(presumed dominant mechanism)</a:t>
            </a:r>
          </a:p>
        </p:txBody>
      </p:sp>
      <p:grpSp>
        <p:nvGrpSpPr>
          <p:cNvPr id="14" name="Group 13"/>
          <p:cNvGrpSpPr/>
          <p:nvPr/>
        </p:nvGrpSpPr>
        <p:grpSpPr>
          <a:xfrm>
            <a:off x="5917889" y="5089462"/>
            <a:ext cx="536848" cy="583534"/>
            <a:chOff x="4393889" y="5089462"/>
            <a:chExt cx="536848" cy="583534"/>
          </a:xfrm>
        </p:grpSpPr>
        <p:sp>
          <p:nvSpPr>
            <p:cNvPr id="11" name="Freeform 10"/>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2" name="Freeform 11"/>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3" name="Freeform 12"/>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15" name="TextBox 14"/>
          <p:cNvSpPr txBox="1"/>
          <p:nvPr/>
        </p:nvSpPr>
        <p:spPr>
          <a:xfrm>
            <a:off x="5496774" y="1534872"/>
            <a:ext cx="1790805" cy="923330"/>
          </a:xfrm>
          <a:prstGeom prst="rect">
            <a:avLst/>
          </a:prstGeom>
          <a:noFill/>
        </p:spPr>
        <p:txBody>
          <a:bodyPr wrap="square" rtlCol="0">
            <a:spAutoFit/>
          </a:bodyPr>
          <a:lstStyle/>
          <a:p>
            <a:r>
              <a:rPr lang="en-US" dirty="0"/>
              <a:t>Colloidal matter adsorbed to wall of pores</a:t>
            </a:r>
          </a:p>
        </p:txBody>
      </p:sp>
      <p:sp>
        <p:nvSpPr>
          <p:cNvPr id="16" name="Freeform 15"/>
          <p:cNvSpPr/>
          <p:nvPr/>
        </p:nvSpPr>
        <p:spPr bwMode="auto">
          <a:xfrm>
            <a:off x="8475635" y="4210605"/>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7" name="Freeform 16"/>
          <p:cNvSpPr/>
          <p:nvPr/>
        </p:nvSpPr>
        <p:spPr bwMode="auto">
          <a:xfrm>
            <a:off x="8722706" y="421060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8" name="Freeform 17"/>
          <p:cNvSpPr/>
          <p:nvPr/>
        </p:nvSpPr>
        <p:spPr bwMode="auto">
          <a:xfrm>
            <a:off x="8969777" y="4210603"/>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9" name="Freeform 18"/>
          <p:cNvSpPr/>
          <p:nvPr/>
        </p:nvSpPr>
        <p:spPr bwMode="auto">
          <a:xfrm>
            <a:off x="9216848" y="4210602"/>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0" name="Freeform 19"/>
          <p:cNvSpPr/>
          <p:nvPr/>
        </p:nvSpPr>
        <p:spPr bwMode="auto">
          <a:xfrm>
            <a:off x="9463919" y="421060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1" name="Freeform 20"/>
          <p:cNvSpPr/>
          <p:nvPr/>
        </p:nvSpPr>
        <p:spPr bwMode="auto">
          <a:xfrm>
            <a:off x="9710990" y="421060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2" name="Freeform 21"/>
          <p:cNvSpPr/>
          <p:nvPr/>
        </p:nvSpPr>
        <p:spPr bwMode="auto">
          <a:xfrm>
            <a:off x="9958061" y="4210599"/>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3" name="Freeform 22"/>
          <p:cNvSpPr/>
          <p:nvPr/>
        </p:nvSpPr>
        <p:spPr bwMode="auto">
          <a:xfrm>
            <a:off x="10205132" y="4210598"/>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4" name="Freeform 23"/>
          <p:cNvSpPr/>
          <p:nvPr/>
        </p:nvSpPr>
        <p:spPr bwMode="auto">
          <a:xfrm>
            <a:off x="10452203" y="421059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5" name="Freeform 24"/>
          <p:cNvSpPr/>
          <p:nvPr/>
        </p:nvSpPr>
        <p:spPr bwMode="auto">
          <a:xfrm>
            <a:off x="8683576" y="4052783"/>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6" name="Freeform 25"/>
          <p:cNvSpPr/>
          <p:nvPr/>
        </p:nvSpPr>
        <p:spPr bwMode="auto">
          <a:xfrm>
            <a:off x="8892854" y="4053594"/>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7" name="Freeform 26"/>
          <p:cNvSpPr/>
          <p:nvPr/>
        </p:nvSpPr>
        <p:spPr bwMode="auto">
          <a:xfrm>
            <a:off x="9102132" y="4054405"/>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8" name="Freeform 27"/>
          <p:cNvSpPr/>
          <p:nvPr/>
        </p:nvSpPr>
        <p:spPr bwMode="auto">
          <a:xfrm>
            <a:off x="9311410" y="4055216"/>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9" name="Freeform 28"/>
          <p:cNvSpPr/>
          <p:nvPr/>
        </p:nvSpPr>
        <p:spPr bwMode="auto">
          <a:xfrm>
            <a:off x="9520688" y="4056027"/>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0" name="Freeform 29"/>
          <p:cNvSpPr/>
          <p:nvPr/>
        </p:nvSpPr>
        <p:spPr bwMode="auto">
          <a:xfrm>
            <a:off x="9729966" y="4056838"/>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1" name="Freeform 30"/>
          <p:cNvSpPr/>
          <p:nvPr/>
        </p:nvSpPr>
        <p:spPr bwMode="auto">
          <a:xfrm>
            <a:off x="9939244" y="4057649"/>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2" name="Freeform 31"/>
          <p:cNvSpPr/>
          <p:nvPr/>
        </p:nvSpPr>
        <p:spPr bwMode="auto">
          <a:xfrm>
            <a:off x="10148522" y="4058460"/>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3" name="Freeform 32"/>
          <p:cNvSpPr/>
          <p:nvPr/>
        </p:nvSpPr>
        <p:spPr bwMode="auto">
          <a:xfrm>
            <a:off x="10357800" y="4059271"/>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4" name="Freeform 33"/>
          <p:cNvSpPr/>
          <p:nvPr/>
        </p:nvSpPr>
        <p:spPr bwMode="auto">
          <a:xfrm>
            <a:off x="10567078" y="4060082"/>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5" name="Freeform 34"/>
          <p:cNvSpPr/>
          <p:nvPr/>
        </p:nvSpPr>
        <p:spPr bwMode="auto">
          <a:xfrm>
            <a:off x="8872243" y="3926413"/>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6" name="Freeform 35"/>
          <p:cNvSpPr/>
          <p:nvPr/>
        </p:nvSpPr>
        <p:spPr bwMode="auto">
          <a:xfrm>
            <a:off x="9043497" y="395626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7" name="Freeform 36"/>
          <p:cNvSpPr/>
          <p:nvPr/>
        </p:nvSpPr>
        <p:spPr bwMode="auto">
          <a:xfrm>
            <a:off x="9214751" y="3967257"/>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8" name="Freeform 37"/>
          <p:cNvSpPr/>
          <p:nvPr/>
        </p:nvSpPr>
        <p:spPr bwMode="auto">
          <a:xfrm>
            <a:off x="9348297" y="397825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9" name="Freeform 38"/>
          <p:cNvSpPr/>
          <p:nvPr/>
        </p:nvSpPr>
        <p:spPr bwMode="auto">
          <a:xfrm>
            <a:off x="9736367" y="3951539"/>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0" name="Freeform 39"/>
          <p:cNvSpPr/>
          <p:nvPr/>
        </p:nvSpPr>
        <p:spPr bwMode="auto">
          <a:xfrm>
            <a:off x="10124437" y="392482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1" name="Freeform 40"/>
          <p:cNvSpPr/>
          <p:nvPr/>
        </p:nvSpPr>
        <p:spPr bwMode="auto">
          <a:xfrm>
            <a:off x="10380530" y="393582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2" name="Freeform 41"/>
          <p:cNvSpPr/>
          <p:nvPr/>
        </p:nvSpPr>
        <p:spPr bwMode="auto">
          <a:xfrm>
            <a:off x="10514073" y="394681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3" name="Freeform 42"/>
          <p:cNvSpPr/>
          <p:nvPr/>
        </p:nvSpPr>
        <p:spPr bwMode="auto">
          <a:xfrm>
            <a:off x="9950030" y="395781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4" name="TextBox 43"/>
          <p:cNvSpPr txBox="1"/>
          <p:nvPr/>
        </p:nvSpPr>
        <p:spPr>
          <a:xfrm>
            <a:off x="7877667" y="1551037"/>
            <a:ext cx="2712699" cy="923330"/>
          </a:xfrm>
          <a:prstGeom prst="rect">
            <a:avLst/>
          </a:prstGeom>
          <a:noFill/>
        </p:spPr>
        <p:txBody>
          <a:bodyPr wrap="square" rtlCol="0">
            <a:spAutoFit/>
          </a:bodyPr>
          <a:lstStyle/>
          <a:p>
            <a:r>
              <a:rPr lang="en-US" dirty="0"/>
              <a:t>Smaller particles trapped by previously strained particles</a:t>
            </a:r>
          </a:p>
        </p:txBody>
      </p:sp>
      <p:grpSp>
        <p:nvGrpSpPr>
          <p:cNvPr id="46" name="Group 45"/>
          <p:cNvGrpSpPr/>
          <p:nvPr/>
        </p:nvGrpSpPr>
        <p:grpSpPr>
          <a:xfrm>
            <a:off x="6994114" y="2366688"/>
            <a:ext cx="536848" cy="583534"/>
            <a:chOff x="4393889" y="5089462"/>
            <a:chExt cx="536848" cy="583534"/>
          </a:xfrm>
        </p:grpSpPr>
        <p:sp>
          <p:nvSpPr>
            <p:cNvPr id="47" name="Freeform 46"/>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8" name="Freeform 47"/>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9" name="Freeform 48"/>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50" name="Freeform 49"/>
          <p:cNvSpPr/>
          <p:nvPr/>
        </p:nvSpPr>
        <p:spPr bwMode="auto">
          <a:xfrm>
            <a:off x="2902453" y="4262475"/>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51" name="Freeform 50"/>
          <p:cNvSpPr/>
          <p:nvPr/>
        </p:nvSpPr>
        <p:spPr bwMode="auto">
          <a:xfrm>
            <a:off x="9100056" y="1429880"/>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Tree>
    <p:extLst>
      <p:ext uri="{BB962C8B-B14F-4D97-AF65-F5344CB8AC3E}">
        <p14:creationId xmlns:p14="http://schemas.microsoft.com/office/powerpoint/2010/main" val="249530139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Hydraulics</a:t>
            </a:r>
            <a:endParaRPr lang="en-US" dirty="0"/>
          </a:p>
        </p:txBody>
      </p:sp>
      <p:sp>
        <p:nvSpPr>
          <p:cNvPr id="3" name="Content Placeholder 2"/>
          <p:cNvSpPr>
            <a:spLocks noGrp="1"/>
          </p:cNvSpPr>
          <p:nvPr>
            <p:ph idx="1"/>
          </p:nvPr>
        </p:nvSpPr>
        <p:spPr/>
        <p:txBody>
          <a:bodyPr/>
          <a:lstStyle/>
          <a:p>
            <a:r>
              <a:rPr lang="en-US" dirty="0" smtClean="0"/>
              <a:t>Head loss through a </a:t>
            </a:r>
            <a:r>
              <a:rPr lang="en-US" u="sng" dirty="0" smtClean="0"/>
              <a:t>clean</a:t>
            </a:r>
            <a:r>
              <a:rPr lang="en-US" dirty="0" smtClean="0"/>
              <a:t> membrane increases linearly with flow rate</a:t>
            </a:r>
          </a:p>
          <a:p>
            <a:r>
              <a:rPr lang="en-US" dirty="0" smtClean="0"/>
              <a:t>Therefore minor losses must be insignificant!</a:t>
            </a:r>
          </a:p>
          <a:p>
            <a:r>
              <a:rPr lang="en-US" dirty="0" smtClean="0"/>
              <a:t>Pores must be relatively long so that entrance and exit losses are insignificant</a:t>
            </a:r>
          </a:p>
          <a:p>
            <a:endParaRPr lang="en-US" dirty="0"/>
          </a:p>
        </p:txBody>
      </p:sp>
      <p:pic>
        <p:nvPicPr>
          <p:cNvPr id="4" name="Picture 3">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071427" y="4658851"/>
            <a:ext cx="3075429" cy="664152"/>
          </a:xfrm>
          <a:prstGeom prst="rect">
            <a:avLst/>
          </a:prstGeom>
        </p:spPr>
      </p:pic>
      <p:sp>
        <p:nvSpPr>
          <p:cNvPr id="6" name="Rectangle 5"/>
          <p:cNvSpPr/>
          <p:nvPr/>
        </p:nvSpPr>
        <p:spPr>
          <a:xfrm>
            <a:off x="7689443" y="4658851"/>
            <a:ext cx="3034805" cy="584775"/>
          </a:xfrm>
          <a:prstGeom prst="rect">
            <a:avLst/>
          </a:prstGeom>
        </p:spPr>
        <p:txBody>
          <a:bodyPr wrap="none">
            <a:spAutoFit/>
          </a:bodyPr>
          <a:lstStyle/>
          <a:p>
            <a:r>
              <a:rPr lang="en-US" sz="3200" kern="0" dirty="0">
                <a:solidFill>
                  <a:srgbClr val="000000"/>
                </a:solidFill>
              </a:rPr>
              <a:t>Hagen </a:t>
            </a:r>
            <a:r>
              <a:rPr lang="en-US" sz="3200" kern="0" dirty="0" err="1">
                <a:solidFill>
                  <a:srgbClr val="000000"/>
                </a:solidFill>
              </a:rPr>
              <a:t>Poiseuille</a:t>
            </a:r>
            <a:endParaRPr lang="en-US" dirty="0"/>
          </a:p>
        </p:txBody>
      </p:sp>
    </p:spTree>
    <p:extLst>
      <p:ext uri="{BB962C8B-B14F-4D97-AF65-F5344CB8AC3E}">
        <p14:creationId xmlns:p14="http://schemas.microsoft.com/office/powerpoint/2010/main" val="424867697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through membranes</a:t>
            </a:r>
          </a:p>
        </p:txBody>
      </p:sp>
      <p:sp>
        <p:nvSpPr>
          <p:cNvPr id="3" name="Content Placeholder 2"/>
          <p:cNvSpPr>
            <a:spLocks noGrp="1"/>
          </p:cNvSpPr>
          <p:nvPr>
            <p:ph idx="1"/>
          </p:nvPr>
        </p:nvSpPr>
        <p:spPr/>
        <p:txBody>
          <a:bodyPr/>
          <a:lstStyle/>
          <a:p>
            <a:r>
              <a:rPr lang="en-US" dirty="0" smtClean="0"/>
              <a:t>Given that the pore diameter and length are poorly defined, a resistance coefficient is used</a:t>
            </a:r>
          </a:p>
          <a:p>
            <a:endParaRPr lang="en-US" dirty="0"/>
          </a:p>
          <a:p>
            <a:r>
              <a:rPr lang="en-US" dirty="0" smtClean="0"/>
              <a:t>From </a:t>
            </a:r>
            <a:r>
              <a:rPr lang="en-US" dirty="0"/>
              <a:t>Hagen </a:t>
            </a:r>
            <a:r>
              <a:rPr lang="en-US" dirty="0" err="1" smtClean="0"/>
              <a:t>Poiseuille</a:t>
            </a:r>
            <a:endParaRPr lang="en-US" dirty="0" smtClean="0"/>
          </a:p>
          <a:p>
            <a:endParaRPr lang="en-US" dirty="0" smtClean="0"/>
          </a:p>
          <a:p>
            <a:endParaRPr lang="en-US" dirty="0"/>
          </a:p>
          <a:p>
            <a:r>
              <a:rPr lang="en-US" dirty="0" smtClean="0"/>
              <a:t>Comparing the two equations we see that</a:t>
            </a:r>
            <a:endParaRPr lang="en-US"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550795" y="3620463"/>
            <a:ext cx="1999467" cy="702704"/>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58499" y="4323167"/>
            <a:ext cx="4074285" cy="702704"/>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62157" y="2695576"/>
            <a:ext cx="1266971" cy="667656"/>
          </a:xfrm>
          <a:prstGeom prst="rect">
            <a:avLst/>
          </a:prstGeom>
        </p:spPr>
      </p:pic>
      <p:pic>
        <p:nvPicPr>
          <p:cNvPr id="16" name="Picture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803863" y="6056859"/>
            <a:ext cx="1442210" cy="595809"/>
          </a:xfrm>
          <a:prstGeom prst="rect">
            <a:avLst/>
          </a:prstGeom>
        </p:spPr>
      </p:pic>
    </p:spTree>
    <p:extLst>
      <p:ext uri="{BB962C8B-B14F-4D97-AF65-F5344CB8AC3E}">
        <p14:creationId xmlns:p14="http://schemas.microsoft.com/office/powerpoint/2010/main" val="117136056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5990734" cy="1143000"/>
          </a:xfrm>
        </p:spPr>
        <p:txBody>
          <a:bodyPr/>
          <a:lstStyle/>
          <a:p>
            <a:r>
              <a:rPr lang="en-US" dirty="0" smtClean="0"/>
              <a:t>Head loss through membranes</a:t>
            </a:r>
            <a:endParaRPr lang="en-US" dirty="0"/>
          </a:p>
        </p:txBody>
      </p:sp>
      <p:sp>
        <p:nvSpPr>
          <p:cNvPr id="3" name="Content Placeholder 2"/>
          <p:cNvSpPr>
            <a:spLocks noGrp="1"/>
          </p:cNvSpPr>
          <p:nvPr>
            <p:ph idx="1"/>
          </p:nvPr>
        </p:nvSpPr>
        <p:spPr/>
        <p:txBody>
          <a:bodyPr/>
          <a:lstStyle/>
          <a:p>
            <a:r>
              <a:rPr lang="en-US" dirty="0" smtClean="0"/>
              <a:t>100 nm pore diameter</a:t>
            </a:r>
          </a:p>
          <a:p>
            <a:r>
              <a:rPr lang="en-US" dirty="0" smtClean="0"/>
              <a:t>Porosity of 0.15 (I can’t find any data!)</a:t>
            </a:r>
          </a:p>
          <a:p>
            <a:r>
              <a:rPr lang="en-US" dirty="0" smtClean="0"/>
              <a:t>Pore length of 1000 x diameter (0.1 mm)</a:t>
            </a:r>
          </a:p>
          <a:p>
            <a:r>
              <a:rPr lang="en-US" dirty="0" smtClean="0"/>
              <a:t>Approach velocity of 8 </a:t>
            </a:r>
            <a:r>
              <a:rPr lang="en-US" dirty="0" smtClean="0">
                <a:latin typeface="Symbol" panose="05050102010706020507" pitchFamily="18" charset="2"/>
              </a:rPr>
              <a:t>m</a:t>
            </a:r>
            <a:r>
              <a:rPr lang="en-US" dirty="0" smtClean="0"/>
              <a:t>m/s</a:t>
            </a:r>
          </a:p>
          <a:p>
            <a:r>
              <a:rPr lang="en-US" dirty="0" smtClean="0"/>
              <a:t>Temperature of 15 C</a:t>
            </a:r>
          </a:p>
          <a:p>
            <a:r>
              <a:rPr lang="en-US" dirty="0" smtClean="0"/>
              <a:t>Gives a head loss of 2 m </a:t>
            </a:r>
            <a:r>
              <a:rPr lang="en-US" dirty="0" smtClean="0"/>
              <a:t>(typical </a:t>
            </a:r>
            <a:r>
              <a:rPr lang="en-US" dirty="0" smtClean="0"/>
              <a:t>clean head loss)</a:t>
            </a:r>
          </a:p>
          <a:p>
            <a:endParaRPr lang="en-US" dirty="0" smtClean="0"/>
          </a:p>
          <a:p>
            <a:pPr marL="0" indent="0">
              <a:buNone/>
            </a:pPr>
            <a:endParaRPr lang="en-US" dirty="0" smtClean="0"/>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157382" y="513548"/>
            <a:ext cx="2053419" cy="573104"/>
          </a:xfrm>
          <a:prstGeom prst="rect">
            <a:avLst/>
          </a:prstGeom>
        </p:spPr>
      </p:pic>
    </p:spTree>
    <p:extLst>
      <p:ext uri="{BB962C8B-B14F-4D97-AF65-F5344CB8AC3E}">
        <p14:creationId xmlns:p14="http://schemas.microsoft.com/office/powerpoint/2010/main" val="193514577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loss vs time for a membrane filter is nonlinear</a:t>
            </a:r>
            <a:endParaRPr lang="en-US" dirty="0"/>
          </a:p>
        </p:txBody>
      </p:sp>
      <p:sp>
        <p:nvSpPr>
          <p:cNvPr id="3" name="Content Placeholder 2"/>
          <p:cNvSpPr>
            <a:spLocks noGrp="1"/>
          </p:cNvSpPr>
          <p:nvPr>
            <p:ph idx="1"/>
          </p:nvPr>
        </p:nvSpPr>
        <p:spPr>
          <a:xfrm>
            <a:off x="609600" y="5670884"/>
            <a:ext cx="10972800" cy="455280"/>
          </a:xfrm>
        </p:spPr>
        <p:txBody>
          <a:bodyPr/>
          <a:lstStyle/>
          <a:p>
            <a:r>
              <a:rPr lang="en-US" dirty="0" smtClean="0"/>
              <a:t>From MWH Figure 12-5 on page 830. </a:t>
            </a:r>
            <a:endParaRPr lang="en-US" dirty="0"/>
          </a:p>
        </p:txBody>
      </p:sp>
      <p:pic>
        <p:nvPicPr>
          <p:cNvPr id="4" name="Picture 3"/>
          <p:cNvPicPr>
            <a:picLocks noChangeAspect="1"/>
          </p:cNvPicPr>
          <p:nvPr/>
        </p:nvPicPr>
        <p:blipFill>
          <a:blip r:embed="rId3"/>
          <a:stretch>
            <a:fillRect/>
          </a:stretch>
        </p:blipFill>
        <p:spPr>
          <a:xfrm>
            <a:off x="1977440" y="1594184"/>
            <a:ext cx="7820025" cy="4076700"/>
          </a:xfrm>
          <a:prstGeom prst="rect">
            <a:avLst/>
          </a:prstGeom>
        </p:spPr>
      </p:pic>
    </p:spTree>
    <p:extLst>
      <p:ext uri="{BB962C8B-B14F-4D97-AF65-F5344CB8AC3E}">
        <p14:creationId xmlns:p14="http://schemas.microsoft.com/office/powerpoint/2010/main" val="254274559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Membranes vs Slow Sand?</a:t>
            </a:r>
            <a:endParaRPr lang="en-US" dirty="0"/>
          </a:p>
        </p:txBody>
      </p:sp>
      <p:sp>
        <p:nvSpPr>
          <p:cNvPr id="3" name="Content Placeholder 2"/>
          <p:cNvSpPr>
            <a:spLocks noGrp="1"/>
          </p:cNvSpPr>
          <p:nvPr>
            <p:ph idx="1"/>
          </p:nvPr>
        </p:nvSpPr>
        <p:spPr/>
        <p:txBody>
          <a:bodyPr/>
          <a:lstStyle/>
          <a:p>
            <a:r>
              <a:rPr lang="en-US" dirty="0" smtClean="0"/>
              <a:t>Approach velocity for membranes is </a:t>
            </a:r>
            <a:r>
              <a:rPr lang="en-US" dirty="0"/>
              <a:t>8 – 50 </a:t>
            </a:r>
            <a:r>
              <a:rPr lang="en-US" dirty="0">
                <a:latin typeface="Symbol" panose="05050102010706020507" pitchFamily="18" charset="2"/>
              </a:rPr>
              <a:t>m</a:t>
            </a:r>
            <a:r>
              <a:rPr lang="en-US" dirty="0"/>
              <a:t>m/s</a:t>
            </a:r>
          </a:p>
          <a:p>
            <a:r>
              <a:rPr lang="en-US" dirty="0" smtClean="0"/>
              <a:t> Approach velocity for SSF is 12 cm/</a:t>
            </a:r>
            <a:r>
              <a:rPr lang="en-US" dirty="0" err="1" smtClean="0"/>
              <a:t>hr</a:t>
            </a:r>
            <a:r>
              <a:rPr lang="en-US" dirty="0" smtClean="0"/>
              <a:t> = 33 </a:t>
            </a:r>
            <a:r>
              <a:rPr lang="en-US" dirty="0">
                <a:latin typeface="Symbol" panose="05050102010706020507" pitchFamily="18" charset="2"/>
              </a:rPr>
              <a:t>m</a:t>
            </a:r>
            <a:r>
              <a:rPr lang="en-US" dirty="0"/>
              <a:t>m/s</a:t>
            </a:r>
          </a:p>
          <a:p>
            <a:r>
              <a:rPr lang="en-US" dirty="0" smtClean="0"/>
              <a:t>Both slow sand and membranes form a filter cake on top of the filter</a:t>
            </a:r>
          </a:p>
          <a:p>
            <a:r>
              <a:rPr lang="en-US" dirty="0" smtClean="0"/>
              <a:t>Both slow sand and membranes can operate without any coagulant</a:t>
            </a:r>
          </a:p>
          <a:p>
            <a:r>
              <a:rPr lang="en-US" dirty="0" smtClean="0"/>
              <a:t>You can’t backwash SSF and you can’t wrap a SSF into a cartridge!</a:t>
            </a:r>
          </a:p>
          <a:p>
            <a:r>
              <a:rPr lang="en-US" dirty="0" smtClean="0"/>
              <a:t>Membranes have more in common with SSF than with RSF!</a:t>
            </a:r>
          </a:p>
        </p:txBody>
      </p:sp>
    </p:spTree>
    <p:extLst>
      <p:ext uri="{BB962C8B-B14F-4D97-AF65-F5344CB8AC3E}">
        <p14:creationId xmlns:p14="http://schemas.microsoft.com/office/powerpoint/2010/main" val="284416418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product:</a:t>
            </a:r>
            <a:br>
              <a:rPr lang="en-US" dirty="0" smtClean="0"/>
            </a:br>
            <a:r>
              <a:rPr lang="en-US" sz="3200" dirty="0"/>
              <a:t>MEMCOR XS submerged membrane system</a:t>
            </a:r>
            <a:endParaRPr lang="en-US" dirty="0"/>
          </a:p>
        </p:txBody>
      </p:sp>
      <p:sp>
        <p:nvSpPr>
          <p:cNvPr id="3" name="Content Placeholder 2"/>
          <p:cNvSpPr>
            <a:spLocks noGrp="1"/>
          </p:cNvSpPr>
          <p:nvPr>
            <p:ph idx="1"/>
          </p:nvPr>
        </p:nvSpPr>
        <p:spPr/>
        <p:txBody>
          <a:bodyPr/>
          <a:lstStyle/>
          <a:p>
            <a:r>
              <a:rPr lang="en-US" dirty="0" smtClean="0"/>
              <a:t>Treated </a:t>
            </a:r>
            <a:r>
              <a:rPr lang="en-US" dirty="0"/>
              <a:t>capacity from </a:t>
            </a:r>
            <a:r>
              <a:rPr lang="en-US" dirty="0" smtClean="0"/>
              <a:t>7.5 – 25 L/s</a:t>
            </a:r>
            <a:endParaRPr lang="en-US" dirty="0"/>
          </a:p>
          <a:p>
            <a:r>
              <a:rPr lang="en-US" dirty="0"/>
              <a:t>Compact footprint: </a:t>
            </a:r>
            <a:r>
              <a:rPr lang="en-US" dirty="0" smtClean="0"/>
              <a:t>2.4 m x 4.4 m</a:t>
            </a:r>
            <a:endParaRPr lang="en-US" dirty="0"/>
          </a:p>
          <a:p>
            <a:r>
              <a:rPr lang="en-US" dirty="0" smtClean="0"/>
              <a:t>Net velocity: 0.7 – 2.4 mm/s </a:t>
            </a:r>
          </a:p>
          <a:p>
            <a:r>
              <a:rPr lang="en-US" dirty="0" smtClean="0"/>
              <a:t>This is the area required for the submerged membranes and thus can be compared to </a:t>
            </a:r>
            <a:br>
              <a:rPr lang="en-US" dirty="0" smtClean="0"/>
            </a:br>
            <a:r>
              <a:rPr lang="en-US" dirty="0" smtClean="0"/>
              <a:t>the granular filtration </a:t>
            </a:r>
            <a:br>
              <a:rPr lang="en-US" dirty="0" smtClean="0"/>
            </a:br>
            <a:r>
              <a:rPr lang="en-US" dirty="0" smtClean="0"/>
              <a:t>area</a:t>
            </a:r>
          </a:p>
          <a:p>
            <a:r>
              <a:rPr lang="en-US" dirty="0" smtClean="0"/>
              <a:t>Requires more space</a:t>
            </a:r>
            <a:r>
              <a:rPr lang="en-US" dirty="0"/>
              <a:t/>
            </a:r>
            <a:br>
              <a:rPr lang="en-US" dirty="0"/>
            </a:br>
            <a:r>
              <a:rPr lang="en-US" dirty="0" smtClean="0"/>
              <a:t>than </a:t>
            </a:r>
            <a:r>
              <a:rPr lang="en-US" dirty="0" err="1" smtClean="0"/>
              <a:t>StaRS</a:t>
            </a:r>
            <a:r>
              <a:rPr lang="en-US" dirty="0" smtClean="0"/>
              <a:t> filters</a:t>
            </a:r>
          </a:p>
        </p:txBody>
      </p:sp>
      <p:pic>
        <p:nvPicPr>
          <p:cNvPr id="3074" name="Picture 2" descr="memcor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820" y="4024993"/>
            <a:ext cx="4266180" cy="284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10049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Floc/floc blanket/</a:t>
            </a:r>
            <a:r>
              <a:rPr lang="en-US" dirty="0" err="1" smtClean="0"/>
              <a:t>sed</a:t>
            </a:r>
            <a:r>
              <a:rPr lang="en-US" dirty="0" smtClean="0"/>
              <a:t> before membranes?</a:t>
            </a:r>
            <a:endParaRPr lang="en-US" dirty="0"/>
          </a:p>
        </p:txBody>
      </p:sp>
      <p:sp>
        <p:nvSpPr>
          <p:cNvPr id="3" name="Content Placeholder 2"/>
          <p:cNvSpPr>
            <a:spLocks noGrp="1"/>
          </p:cNvSpPr>
          <p:nvPr>
            <p:ph idx="1"/>
          </p:nvPr>
        </p:nvSpPr>
        <p:spPr/>
        <p:txBody>
          <a:bodyPr/>
          <a:lstStyle/>
          <a:p>
            <a:r>
              <a:rPr lang="en-US" dirty="0" smtClean="0"/>
              <a:t>“If the raw water turbidity and/or NOM concentration is high, pretreatment will include coagulation, flocculation, and sedimentation.”</a:t>
            </a:r>
          </a:p>
          <a:p>
            <a:r>
              <a:rPr lang="en-US" dirty="0" smtClean="0"/>
              <a:t>No indication of what “high” means</a:t>
            </a:r>
          </a:p>
          <a:p>
            <a:r>
              <a:rPr lang="en-US" dirty="0" smtClean="0"/>
              <a:t>Pilot testing recommended</a:t>
            </a:r>
          </a:p>
          <a:p>
            <a:r>
              <a:rPr lang="en-US" dirty="0" smtClean="0"/>
              <a:t>Note that the water industry doesn’t know how to design pilot tests for floc/</a:t>
            </a:r>
            <a:r>
              <a:rPr lang="en-US" dirty="0" err="1" smtClean="0"/>
              <a:t>sed</a:t>
            </a:r>
            <a:r>
              <a:rPr lang="en-US" dirty="0" smtClean="0"/>
              <a:t> systems that perform as well as full scale</a:t>
            </a:r>
          </a:p>
          <a:p>
            <a:r>
              <a:rPr lang="en-US" dirty="0" smtClean="0"/>
              <a:t>“</a:t>
            </a:r>
            <a:r>
              <a:rPr lang="es-HN" dirty="0" smtClean="0"/>
              <a:t>La prueba de jarra no tiene na que ver con como funciona una planta</a:t>
            </a:r>
            <a:r>
              <a:rPr lang="en-US" dirty="0" smtClean="0"/>
              <a:t>” – Antonio </a:t>
            </a:r>
            <a:r>
              <a:rPr lang="en-US" dirty="0" err="1" smtClean="0"/>
              <a:t>Elvir</a:t>
            </a:r>
            <a:endParaRPr lang="en-US" dirty="0"/>
          </a:p>
        </p:txBody>
      </p:sp>
      <p:sp>
        <p:nvSpPr>
          <p:cNvPr id="4" name="Rectangle 3"/>
          <p:cNvSpPr/>
          <p:nvPr/>
        </p:nvSpPr>
        <p:spPr>
          <a:xfrm>
            <a:off x="6696446" y="2584069"/>
            <a:ext cx="4678551" cy="707886"/>
          </a:xfrm>
          <a:prstGeom prst="rect">
            <a:avLst/>
          </a:prstGeom>
        </p:spPr>
        <p:txBody>
          <a:bodyPr wrap="square">
            <a:spAutoFit/>
          </a:bodyPr>
          <a:lstStyle/>
          <a:p>
            <a:r>
              <a:rPr lang="en-US" sz="2000" u="sng" dirty="0">
                <a:solidFill>
                  <a:srgbClr val="1155CC"/>
                </a:solidFill>
                <a:latin typeface="Calibri" panose="020F0502020204030204" pitchFamily="34" charset="0"/>
                <a:hlinkClick r:id="rId2"/>
              </a:rPr>
              <a:t>Water and Wastewater Engineering: Design Principles and Practice</a:t>
            </a:r>
            <a:r>
              <a:rPr lang="en-US" sz="2000" dirty="0">
                <a:solidFill>
                  <a:srgbClr val="000000"/>
                </a:solidFill>
                <a:latin typeface="Calibri" panose="020F0502020204030204" pitchFamily="34" charset="0"/>
              </a:rPr>
              <a:t>. Mackenzie Davis</a:t>
            </a:r>
            <a:endParaRPr lang="en-US" sz="2000" dirty="0"/>
          </a:p>
        </p:txBody>
      </p:sp>
    </p:spTree>
    <p:extLst>
      <p:ext uri="{BB962C8B-B14F-4D97-AF65-F5344CB8AC3E}">
        <p14:creationId xmlns:p14="http://schemas.microsoft.com/office/powerpoint/2010/main" val="138539044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314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2" name="Rectangle 4"/>
          <p:cNvSpPr>
            <a:spLocks noChangeArrowheads="1"/>
          </p:cNvSpPr>
          <p:nvPr/>
        </p:nvSpPr>
        <p:spPr bwMode="auto">
          <a:xfrm>
            <a:off x="3314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Rapid Mix</a:t>
            </a:r>
          </a:p>
        </p:txBody>
      </p:sp>
      <p:sp>
        <p:nvSpPr>
          <p:cNvPr id="12293" name="Rectangle 5"/>
          <p:cNvSpPr>
            <a:spLocks noChangeArrowheads="1"/>
          </p:cNvSpPr>
          <p:nvPr/>
        </p:nvSpPr>
        <p:spPr bwMode="auto">
          <a:xfrm>
            <a:off x="3314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Flocculation</a:t>
            </a:r>
          </a:p>
        </p:txBody>
      </p:sp>
      <p:sp>
        <p:nvSpPr>
          <p:cNvPr id="12294" name="Rectangle 6"/>
          <p:cNvSpPr>
            <a:spLocks noChangeArrowheads="1"/>
          </p:cNvSpPr>
          <p:nvPr/>
        </p:nvSpPr>
        <p:spPr bwMode="auto">
          <a:xfrm>
            <a:off x="3314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5A"/>
                </a:solidFill>
                <a:latin typeface="Book Antiqua" pitchFamily="18" charset="0"/>
              </a:rPr>
              <a:t>Sedimentation</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Rapid Sand Dual </a:t>
            </a:r>
          </a:p>
          <a:p>
            <a:pPr algn="ctr" eaLnBrk="0" fontAlgn="base" hangingPunct="0">
              <a:spcBef>
                <a:spcPct val="0"/>
              </a:spcBef>
              <a:spcAft>
                <a:spcPct val="0"/>
              </a:spcAft>
            </a:pPr>
            <a:r>
              <a:rPr lang="en-US" sz="1600" dirty="0">
                <a:solidFill>
                  <a:srgbClr val="000000"/>
                </a:solidFill>
                <a:latin typeface="Book Antiqua" pitchFamily="18" charset="0"/>
              </a:rPr>
              <a:t>Media Filtration</a:t>
            </a:r>
          </a:p>
        </p:txBody>
      </p:sp>
      <p:sp>
        <p:nvSpPr>
          <p:cNvPr id="12296" name="Rectangle 8"/>
          <p:cNvSpPr>
            <a:spLocks noChangeArrowheads="1"/>
          </p:cNvSpPr>
          <p:nvPr/>
        </p:nvSpPr>
        <p:spPr bwMode="auto">
          <a:xfrm>
            <a:off x="7200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Disinfection</a:t>
            </a:r>
          </a:p>
        </p:txBody>
      </p:sp>
      <p:sp>
        <p:nvSpPr>
          <p:cNvPr id="12297" name="Rectangle 9"/>
          <p:cNvSpPr>
            <a:spLocks noChangeArrowheads="1"/>
          </p:cNvSpPr>
          <p:nvPr/>
        </p:nvSpPr>
        <p:spPr bwMode="auto">
          <a:xfrm>
            <a:off x="7200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0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2308226"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51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38650" y="2825781"/>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128294"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128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62600" y="2624139"/>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8014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8014494"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8014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30976" y="3549006"/>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37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89356" y="3581871"/>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79906" y="3797301"/>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105400"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5943600" y="61722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62600" y="6143626"/>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709911" y="2908191"/>
            <a:ext cx="1834522" cy="646331"/>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62601" y="2625726"/>
            <a:ext cx="161925" cy="346075"/>
          </a:xfrm>
          <a:prstGeom prst="curvedConnector2">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148312204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fouling</a:t>
            </a:r>
            <a:endParaRPr lang="en-US" dirty="0"/>
          </a:p>
        </p:txBody>
      </p:sp>
      <p:sp>
        <p:nvSpPr>
          <p:cNvPr id="3" name="Content Placeholder 2"/>
          <p:cNvSpPr>
            <a:spLocks noGrp="1"/>
          </p:cNvSpPr>
          <p:nvPr>
            <p:ph idx="1"/>
          </p:nvPr>
        </p:nvSpPr>
        <p:spPr/>
        <p:txBody>
          <a:bodyPr/>
          <a:lstStyle/>
          <a:p>
            <a:r>
              <a:rPr lang="en-US" dirty="0" smtClean="0"/>
              <a:t>Reduction in flow due to accumulation of particles and adsorbed species</a:t>
            </a:r>
          </a:p>
          <a:p>
            <a:r>
              <a:rPr lang="en-US" dirty="0" smtClean="0"/>
              <a:t>Can be reduced with  chemical treatment</a:t>
            </a:r>
          </a:p>
          <a:p>
            <a:r>
              <a:rPr lang="en-US" dirty="0" smtClean="0"/>
              <a:t>Another waste stream that requires </a:t>
            </a:r>
            <a:r>
              <a:rPr lang="en-US" dirty="0" smtClean="0"/>
              <a:t>management</a:t>
            </a:r>
          </a:p>
          <a:p>
            <a:r>
              <a:rPr lang="en-US" dirty="0" smtClean="0"/>
              <a:t>Increases the required footprint of the treatment plant</a:t>
            </a:r>
            <a:endParaRPr lang="en-US" dirty="0"/>
          </a:p>
        </p:txBody>
      </p:sp>
    </p:spTree>
    <p:extLst>
      <p:ext uri="{BB962C8B-B14F-4D97-AF65-F5344CB8AC3E}">
        <p14:creationId xmlns:p14="http://schemas.microsoft.com/office/powerpoint/2010/main" val="183882769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cleaning</a:t>
            </a:r>
            <a:endParaRPr lang="en-US" dirty="0"/>
          </a:p>
        </p:txBody>
      </p:sp>
      <p:sp>
        <p:nvSpPr>
          <p:cNvPr id="3" name="Content Placeholder 2"/>
          <p:cNvSpPr>
            <a:spLocks noGrp="1"/>
          </p:cNvSpPr>
          <p:nvPr>
            <p:ph idx="1"/>
          </p:nvPr>
        </p:nvSpPr>
        <p:spPr/>
        <p:txBody>
          <a:bodyPr/>
          <a:lstStyle/>
          <a:p>
            <a:r>
              <a:rPr lang="en-US" dirty="0"/>
              <a:t>Backwash velocities are generally much higher than filtration </a:t>
            </a:r>
            <a:r>
              <a:rPr lang="en-US" dirty="0" smtClean="0"/>
              <a:t>velocities</a:t>
            </a:r>
          </a:p>
          <a:p>
            <a:r>
              <a:rPr lang="en-US" dirty="0" smtClean="0"/>
              <a:t>Generally </a:t>
            </a:r>
            <a:r>
              <a:rPr lang="en-US" dirty="0"/>
              <a:t>a high enough velocity to displace the cake in a single pulse is </a:t>
            </a:r>
            <a:r>
              <a:rPr lang="en-US" dirty="0" smtClean="0"/>
              <a:t>desirable</a:t>
            </a:r>
          </a:p>
          <a:p>
            <a:r>
              <a:rPr lang="en-US" dirty="0" smtClean="0"/>
              <a:t>Total </a:t>
            </a:r>
            <a:r>
              <a:rPr lang="en-US" dirty="0"/>
              <a:t>volume of </a:t>
            </a:r>
            <a:r>
              <a:rPr lang="en-US" dirty="0" smtClean="0"/>
              <a:t>backwash must </a:t>
            </a:r>
            <a:r>
              <a:rPr lang="en-US" dirty="0"/>
              <a:t>be sufficient to move the particles far enough away from the membrane that they </a:t>
            </a:r>
            <a:r>
              <a:rPr lang="en-US" dirty="0" smtClean="0"/>
              <a:t>are </a:t>
            </a:r>
            <a:r>
              <a:rPr lang="en-US" dirty="0"/>
              <a:t>not re-entrained when forward flow </a:t>
            </a:r>
            <a:r>
              <a:rPr lang="en-US" dirty="0" smtClean="0"/>
              <a:t>resumes</a:t>
            </a:r>
          </a:p>
          <a:p>
            <a:r>
              <a:rPr lang="en-US" dirty="0" smtClean="0"/>
              <a:t>Chemicals are added to remove molecules that have entered the pores</a:t>
            </a:r>
            <a:endParaRPr lang="en-US" dirty="0"/>
          </a:p>
        </p:txBody>
      </p:sp>
    </p:spTree>
    <p:extLst>
      <p:ext uri="{BB962C8B-B14F-4D97-AF65-F5344CB8AC3E}">
        <p14:creationId xmlns:p14="http://schemas.microsoft.com/office/powerpoint/2010/main" val="100385738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Story: Temple Texas</a:t>
            </a:r>
            <a:endParaRPr lang="en-US" dirty="0"/>
          </a:p>
        </p:txBody>
      </p:sp>
      <p:sp>
        <p:nvSpPr>
          <p:cNvPr id="3" name="Content Placeholder 2"/>
          <p:cNvSpPr>
            <a:spLocks noGrp="1"/>
          </p:cNvSpPr>
          <p:nvPr>
            <p:ph idx="1"/>
          </p:nvPr>
        </p:nvSpPr>
        <p:spPr/>
        <p:txBody>
          <a:bodyPr/>
          <a:lstStyle/>
          <a:p>
            <a:pPr marL="342900" lvl="1" indent="-342900"/>
            <a:r>
              <a:rPr lang="en-US" kern="1200" dirty="0">
                <a:latin typeface="Arial" pitchFamily="34" charset="0"/>
              </a:rPr>
              <a:t>Expect to treat 15 </a:t>
            </a:r>
            <a:r>
              <a:rPr lang="en-US" kern="1200" dirty="0" smtClean="0">
                <a:latin typeface="Arial" pitchFamily="34" charset="0"/>
              </a:rPr>
              <a:t>MGD</a:t>
            </a:r>
            <a:r>
              <a:rPr lang="en-US" dirty="0" smtClean="0"/>
              <a:t> (2004)</a:t>
            </a:r>
          </a:p>
          <a:p>
            <a:pPr lvl="1"/>
            <a:r>
              <a:rPr lang="en-US" dirty="0" smtClean="0"/>
              <a:t>Membranes from Pall Corporation</a:t>
            </a:r>
          </a:p>
          <a:p>
            <a:pPr lvl="1"/>
            <a:r>
              <a:rPr lang="en-US" kern="1200" dirty="0">
                <a:latin typeface="Arial" pitchFamily="34" charset="0"/>
              </a:rPr>
              <a:t>No pretreatment</a:t>
            </a:r>
          </a:p>
          <a:p>
            <a:pPr lvl="1"/>
            <a:r>
              <a:rPr lang="en-US" kern="1200" dirty="0">
                <a:latin typeface="Arial" pitchFamily="34" charset="0"/>
              </a:rPr>
              <a:t>$</a:t>
            </a:r>
            <a:r>
              <a:rPr lang="en-US" kern="1200" dirty="0" smtClean="0">
                <a:latin typeface="Arial" pitchFamily="34" charset="0"/>
              </a:rPr>
              <a:t>14,800,000</a:t>
            </a:r>
          </a:p>
          <a:p>
            <a:r>
              <a:rPr lang="en-US" dirty="0" smtClean="0"/>
              <a:t>Reduced flow after 1</a:t>
            </a:r>
            <a:r>
              <a:rPr lang="en-US" baseline="30000" dirty="0" smtClean="0"/>
              <a:t>st</a:t>
            </a:r>
            <a:r>
              <a:rPr lang="en-US" dirty="0" smtClean="0"/>
              <a:t> year 11.6 MGD</a:t>
            </a:r>
          </a:p>
          <a:p>
            <a:r>
              <a:rPr lang="en-US" dirty="0" smtClean="0"/>
              <a:t>2008 upgrade</a:t>
            </a:r>
          </a:p>
          <a:p>
            <a:pPr lvl="1"/>
            <a:r>
              <a:rPr lang="en-US" dirty="0" smtClean="0"/>
              <a:t>New chemical clean in </a:t>
            </a:r>
            <a:r>
              <a:rPr lang="en-US" dirty="0"/>
              <a:t>place system $590,524 </a:t>
            </a:r>
            <a:endParaRPr lang="en-US" dirty="0" smtClean="0"/>
          </a:p>
          <a:p>
            <a:pPr lvl="1"/>
            <a:r>
              <a:rPr lang="en-US" dirty="0"/>
              <a:t>Flocculation/Sedimentation $</a:t>
            </a:r>
            <a:r>
              <a:rPr lang="en-US" dirty="0" smtClean="0"/>
              <a:t>2,607,785</a:t>
            </a:r>
          </a:p>
          <a:p>
            <a:pPr lvl="1"/>
            <a:r>
              <a:rPr lang="en-US" dirty="0" smtClean="0"/>
              <a:t>Total cost – $35,263 per L/s of capacity</a:t>
            </a:r>
          </a:p>
          <a:p>
            <a:r>
              <a:rPr lang="en-US" dirty="0" smtClean="0"/>
              <a:t>2017 capacity reduced to 6 </a:t>
            </a:r>
            <a:r>
              <a:rPr lang="en-US" dirty="0" err="1" smtClean="0"/>
              <a:t>mgd</a:t>
            </a:r>
            <a:endParaRPr lang="en-US" dirty="0"/>
          </a:p>
        </p:txBody>
      </p:sp>
      <p:pic>
        <p:nvPicPr>
          <p:cNvPr id="4" name="Picture 2" descr="Membrane Filtration Plant - Temple, Tex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4210" y="1600200"/>
            <a:ext cx="2723790" cy="181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75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38263" y="-133350"/>
            <a:ext cx="9515475" cy="7124700"/>
          </a:xfrm>
          <a:prstGeom prst="rect">
            <a:avLst/>
          </a:prstGeom>
        </p:spPr>
      </p:pic>
    </p:spTree>
    <p:extLst>
      <p:ext uri="{BB962C8B-B14F-4D97-AF65-F5344CB8AC3E}">
        <p14:creationId xmlns:p14="http://schemas.microsoft.com/office/powerpoint/2010/main" val="215342431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missing</a:t>
            </a:r>
            <a:endParaRPr lang="en-US" dirty="0"/>
          </a:p>
        </p:txBody>
      </p:sp>
      <p:sp>
        <p:nvSpPr>
          <p:cNvPr id="3" name="Content Placeholder 2"/>
          <p:cNvSpPr>
            <a:spLocks noGrp="1"/>
          </p:cNvSpPr>
          <p:nvPr>
            <p:ph idx="1"/>
          </p:nvPr>
        </p:nvSpPr>
        <p:spPr/>
        <p:txBody>
          <a:bodyPr/>
          <a:lstStyle/>
          <a:p>
            <a:r>
              <a:rPr lang="en-US" dirty="0" smtClean="0"/>
              <a:t>What solids concentration can membrane filters handle?</a:t>
            </a:r>
          </a:p>
          <a:p>
            <a:r>
              <a:rPr lang="en-US" dirty="0" smtClean="0"/>
              <a:t>How do coagulant nanoparticles interact with membrane filters?</a:t>
            </a:r>
          </a:p>
          <a:p>
            <a:r>
              <a:rPr lang="en-US" dirty="0" smtClean="0"/>
              <a:t>What is the mechanism responsible for head loss build up?</a:t>
            </a:r>
          </a:p>
          <a:p>
            <a:r>
              <a:rPr lang="en-US" dirty="0" smtClean="0"/>
              <a:t>How do membranes handle dissolved organic matter?</a:t>
            </a:r>
          </a:p>
          <a:p>
            <a:endParaRPr lang="en-US" dirty="0"/>
          </a:p>
        </p:txBody>
      </p:sp>
    </p:spTree>
    <p:extLst>
      <p:ext uri="{BB962C8B-B14F-4D97-AF65-F5344CB8AC3E}">
        <p14:creationId xmlns:p14="http://schemas.microsoft.com/office/powerpoint/2010/main" val="41701564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on unit process selection</a:t>
            </a:r>
            <a:endParaRPr lang="en-US" dirty="0"/>
          </a:p>
        </p:txBody>
      </p:sp>
      <p:sp>
        <p:nvSpPr>
          <p:cNvPr id="3" name="Content Placeholder 2"/>
          <p:cNvSpPr>
            <a:spLocks noGrp="1"/>
          </p:cNvSpPr>
          <p:nvPr>
            <p:ph idx="1"/>
          </p:nvPr>
        </p:nvSpPr>
        <p:spPr/>
        <p:txBody>
          <a:bodyPr/>
          <a:lstStyle/>
          <a:p>
            <a:r>
              <a:rPr lang="en-US" dirty="0" smtClean="0"/>
              <a:t>Goal is to create better tools</a:t>
            </a:r>
          </a:p>
          <a:p>
            <a:r>
              <a:rPr lang="en-US" dirty="0" smtClean="0"/>
              <a:t>What are the dream characteristics of this tool?</a:t>
            </a:r>
          </a:p>
          <a:p>
            <a:r>
              <a:rPr lang="en-US" dirty="0" smtClean="0"/>
              <a:t>What do you want this tool to do?</a:t>
            </a:r>
            <a:endParaRPr lang="en-US" dirty="0"/>
          </a:p>
          <a:p>
            <a:endParaRPr lang="en-US" dirty="0" smtClean="0"/>
          </a:p>
          <a:p>
            <a:endParaRPr lang="en-US" dirty="0"/>
          </a:p>
        </p:txBody>
      </p:sp>
    </p:spTree>
    <p:extLst>
      <p:ext uri="{BB962C8B-B14F-4D97-AF65-F5344CB8AC3E}">
        <p14:creationId xmlns:p14="http://schemas.microsoft.com/office/powerpoint/2010/main" val="139847246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of a model for removal of dissolved species with membranes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92943" y="1355522"/>
            <a:ext cx="7406113" cy="5502478"/>
          </a:xfrm>
          <a:prstGeom prst="rect">
            <a:avLst/>
          </a:prstGeom>
        </p:spPr>
      </p:pic>
      <p:sp>
        <p:nvSpPr>
          <p:cNvPr id="5" name="TextBox 4"/>
          <p:cNvSpPr txBox="1"/>
          <p:nvPr/>
        </p:nvSpPr>
        <p:spPr>
          <a:xfrm>
            <a:off x="9580067" y="6488668"/>
            <a:ext cx="2611933" cy="369332"/>
          </a:xfrm>
          <a:prstGeom prst="rect">
            <a:avLst/>
          </a:prstGeom>
          <a:noFill/>
        </p:spPr>
        <p:txBody>
          <a:bodyPr wrap="none" rtlCol="0">
            <a:spAutoFit/>
          </a:bodyPr>
          <a:lstStyle/>
          <a:p>
            <a:r>
              <a:rPr lang="en-US" dirty="0" smtClean="0"/>
              <a:t>MWH’s Water Treatment</a:t>
            </a:r>
            <a:endParaRPr lang="en-US" dirty="0"/>
          </a:p>
        </p:txBody>
      </p:sp>
    </p:spTree>
    <p:extLst>
      <p:ext uri="{BB962C8B-B14F-4D97-AF65-F5344CB8AC3E}">
        <p14:creationId xmlns:p14="http://schemas.microsoft.com/office/powerpoint/2010/main" val="235472389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AguaClara </a:t>
            </a:r>
            <a:r>
              <a:rPr lang="en-US" dirty="0"/>
              <a:t>Surface Water Treatment</a:t>
            </a:r>
          </a:p>
        </p:txBody>
      </p:sp>
      <p:sp>
        <p:nvSpPr>
          <p:cNvPr id="12291" name="Rectangle 3"/>
          <p:cNvSpPr>
            <a:spLocks noChangeArrowheads="1"/>
          </p:cNvSpPr>
          <p:nvPr/>
        </p:nvSpPr>
        <p:spPr bwMode="auto">
          <a:xfrm>
            <a:off x="2713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3" name="Rectangle 5"/>
          <p:cNvSpPr>
            <a:spLocks noChangeArrowheads="1"/>
          </p:cNvSpPr>
          <p:nvPr/>
        </p:nvSpPr>
        <p:spPr bwMode="auto">
          <a:xfrm>
            <a:off x="2713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dirty="0">
                <a:solidFill>
                  <a:srgbClr val="000000"/>
                </a:solidFill>
                <a:latin typeface="Book Antiqua" pitchFamily="18" charset="0"/>
              </a:rPr>
              <a:t>Hydraulic </a:t>
            </a:r>
          </a:p>
          <a:p>
            <a:pPr algn="ctr" eaLnBrk="0" fontAlgn="base" hangingPunct="0">
              <a:spcBef>
                <a:spcPct val="0"/>
              </a:spcBef>
              <a:spcAft>
                <a:spcPct val="0"/>
              </a:spcAft>
            </a:pPr>
            <a:r>
              <a:rPr lang="en-US" dirty="0">
                <a:solidFill>
                  <a:srgbClr val="000000"/>
                </a:solidFill>
                <a:latin typeface="Book Antiqua" pitchFamily="18" charset="0"/>
              </a:rPr>
              <a:t>Flocculation</a:t>
            </a:r>
          </a:p>
        </p:txBody>
      </p:sp>
      <p:sp>
        <p:nvSpPr>
          <p:cNvPr id="12294" name="Rectangle 6"/>
          <p:cNvSpPr>
            <a:spLocks noChangeArrowheads="1"/>
          </p:cNvSpPr>
          <p:nvPr/>
        </p:nvSpPr>
        <p:spPr bwMode="auto">
          <a:xfrm>
            <a:off x="4113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Plate Settlers</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000" dirty="0">
                <a:solidFill>
                  <a:srgbClr val="000000"/>
                </a:solidFill>
                <a:latin typeface="Book Antiqua" pitchFamily="18" charset="0"/>
              </a:rPr>
              <a:t>Stacked Rapid</a:t>
            </a:r>
          </a:p>
          <a:p>
            <a:pPr algn="ctr" eaLnBrk="0" fontAlgn="base" hangingPunct="0">
              <a:spcBef>
                <a:spcPct val="0"/>
              </a:spcBef>
              <a:spcAft>
                <a:spcPct val="0"/>
              </a:spcAft>
            </a:pPr>
            <a:r>
              <a:rPr lang="en-US" sz="2000" dirty="0">
                <a:solidFill>
                  <a:srgbClr val="000000"/>
                </a:solidFill>
                <a:latin typeface="Book Antiqua" pitchFamily="18" charset="0"/>
              </a:rPr>
              <a:t> Sand Filtration</a:t>
            </a:r>
          </a:p>
        </p:txBody>
      </p:sp>
      <p:sp>
        <p:nvSpPr>
          <p:cNvPr id="12297" name="Rectangle 9"/>
          <p:cNvSpPr>
            <a:spLocks noChangeArrowheads="1"/>
          </p:cNvSpPr>
          <p:nvPr/>
        </p:nvSpPr>
        <p:spPr bwMode="auto">
          <a:xfrm>
            <a:off x="7200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9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1706863"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349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3837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3837288"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361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324850"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324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760868" y="2892102"/>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367399"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980537" y="3071813"/>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571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504037"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2232325" y="6338888"/>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040326" y="4795898"/>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136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sz="2000"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1"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961238" y="2625726"/>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2713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Floc Blanket</a:t>
            </a:r>
          </a:p>
        </p:txBody>
      </p:sp>
      <p:cxnSp>
        <p:nvCxnSpPr>
          <p:cNvPr id="35" name="AutoShape 14"/>
          <p:cNvCxnSpPr>
            <a:cxnSpLocks noChangeShapeType="1"/>
            <a:stCxn id="12293" idx="2"/>
            <a:endCxn id="34" idx="0"/>
          </p:cNvCxnSpPr>
          <p:nvPr/>
        </p:nvCxnSpPr>
        <p:spPr bwMode="auto">
          <a:xfrm>
            <a:off x="3837287" y="4007513"/>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1727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2754663"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96674215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Floc/</a:t>
            </a:r>
            <a:r>
              <a:rPr lang="en-US" dirty="0" err="1" smtClean="0"/>
              <a:t>sed</a:t>
            </a:r>
            <a:r>
              <a:rPr lang="en-US" dirty="0" smtClean="0"/>
              <a:t>/rapid sand</a:t>
            </a:r>
            <a:br>
              <a:rPr lang="en-US" dirty="0" smtClean="0"/>
            </a:br>
            <a:r>
              <a:rPr lang="en-US" dirty="0" smtClean="0"/>
              <a:t>used to treat turbidity &gt; 10 NTU</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3656995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&lt;10 NTU</a:t>
            </a:r>
            <a:endParaRPr lang="en-US" dirty="0"/>
          </a:p>
        </p:txBody>
      </p:sp>
      <p:pic>
        <p:nvPicPr>
          <p:cNvPr id="3" name="Picture 2"/>
          <p:cNvPicPr>
            <a:picLocks noChangeAspect="1"/>
          </p:cNvPicPr>
          <p:nvPr/>
        </p:nvPicPr>
        <p:blipFill>
          <a:blip r:embed="rId2"/>
          <a:stretch>
            <a:fillRect/>
          </a:stretch>
        </p:blipFill>
        <p:spPr>
          <a:xfrm>
            <a:off x="207389" y="1850648"/>
            <a:ext cx="11359761" cy="3541484"/>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5266648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options!</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grpSp>
        <p:nvGrpSpPr>
          <p:cNvPr id="7" name="Group 6"/>
          <p:cNvGrpSpPr/>
          <p:nvPr/>
        </p:nvGrpSpPr>
        <p:grpSpPr>
          <a:xfrm>
            <a:off x="5486400" y="2177592"/>
            <a:ext cx="2026763" cy="2988297"/>
            <a:chOff x="5486400" y="2177592"/>
            <a:chExt cx="2026763" cy="2988297"/>
          </a:xfrm>
        </p:grpSpPr>
        <p:sp>
          <p:nvSpPr>
            <p:cNvPr id="4" name="Rectangle 3"/>
            <p:cNvSpPr/>
            <p:nvPr/>
          </p:nvSpPr>
          <p:spPr>
            <a:xfrm>
              <a:off x="5542961" y="2177592"/>
              <a:ext cx="1300899" cy="2988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486400" y="3280528"/>
              <a:ext cx="20267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702458" y="1762812"/>
            <a:ext cx="3148171" cy="4345757"/>
            <a:chOff x="6702458" y="1762812"/>
            <a:chExt cx="3148171" cy="4345757"/>
          </a:xfrm>
        </p:grpSpPr>
        <p:sp>
          <p:nvSpPr>
            <p:cNvPr id="9" name="Rectangle 8"/>
            <p:cNvSpPr/>
            <p:nvPr/>
          </p:nvSpPr>
          <p:spPr>
            <a:xfrm>
              <a:off x="6702458" y="1762812"/>
              <a:ext cx="3148171" cy="4345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37669" r="28141"/>
            <a:stretch/>
          </p:blipFill>
          <p:spPr>
            <a:xfrm>
              <a:off x="6930679" y="2356699"/>
              <a:ext cx="2919950" cy="2662557"/>
            </a:xfrm>
            <a:prstGeom prst="rect">
              <a:avLst/>
            </a:prstGeom>
          </p:spPr>
        </p:pic>
      </p:grpSp>
    </p:spTree>
    <p:extLst>
      <p:ext uri="{BB962C8B-B14F-4D97-AF65-F5344CB8AC3E}">
        <p14:creationId xmlns:p14="http://schemas.microsoft.com/office/powerpoint/2010/main" val="74087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17.1729"/>
  <p:tag name="LATEXADDIN" val="\documentclass{article}&#10;\usepackage{amsmath}&#10;\pagestyle{empty}&#10;\begin{document}&#10;&#10;$$ k_m=\frac{32\phi L}{ D^2} $$&#10;&#10;&#10;\end{document}"/>
  <p:tag name="IGUANATEXSIZE" val="23"/>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631.5881"/>
  <p:tag name="LATEXADDIN" val="\documentclass{article}&#10;\usepackage{amsmath}&#10;\pagestyle{empty}&#10;\begin{document}&#10;$   h_{\rm{f}} = \frac{32\mu LV_a}{\phi \rho gD^2}$&#10;&#10;&#10;\end{document}"/>
  <p:tag name="IGUANATEXSIZE" val="32"/>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93.527"/>
  <p:tag name="ORIGINALWIDTH" val="614.3358"/>
  <p:tag name="LATEXADDIN" val="\documentclass{article}&#10;\usepackage{amsmath}&#10;\pagestyle{empty}&#10;\begin{document}&#10;$  R = 1 - \frac{C_p}{C_f}$&#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55.6431"/>
  <p:tag name="LATEXADDIN" val="\documentclass{article}&#10;\usepackage{amsmath}&#10;\pagestyle{empty}&#10;\begin{document}&#10;&#10;$$V_{pore}= \frac{h_{\rm{f}}\rho gD^2}{32\mu L} $$&#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743.532"/>
  <p:tag name="LATEXADDIN" val="\documentclass{article}&#10;\usepackage{amsmath}&#10;\pagestyle{empty}&#10;\begin{document}&#10;&#10;$$V_a = \frac{V_{pore}}{\phi}= \frac{h_{\rm{f}}\rho gD^2}{32\phi\mu L} = \frac{\Delta P D^2}{32\phi\mu L} $$&#10;&#10;&#10;\end{document}"/>
  <p:tag name="IGUANATEXSIZE" val="23"/>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42.1822"/>
  <p:tag name="LATEXADDIN" val="\documentclass{article}&#10;\usepackage{amsmath}&#10;\pagestyle{empty}&#10;\begin{document}&#10;&#10;$$V_a = \frac{\Delta P}{\mu k_m} $$&#10;&#10;&#10;\end{document}"/>
  <p:tag name="IGUANATEXSIZE" val="23"/>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810B8684-B36C-4E9D-B451-29B9AF64FE2B}" vid="{17C6C898-45CB-4F7D-9C35-4AEA3E1ACC3B}"/>
    </a:ext>
  </a:extLst>
</a:theme>
</file>

<file path=ppt/theme/theme2.xml><?xml version="1.0" encoding="utf-8"?>
<a:theme xmlns:a="http://schemas.openxmlformats.org/drawingml/2006/main" name="1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2017</Template>
  <TotalTime>6247</TotalTime>
  <Words>2597</Words>
  <Application>Microsoft Office PowerPoint</Application>
  <PresentationFormat>Widescreen</PresentationFormat>
  <Paragraphs>495</Paragraphs>
  <Slides>56</Slides>
  <Notes>25</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56</vt:i4>
      </vt:variant>
    </vt:vector>
  </HeadingPairs>
  <TitlesOfParts>
    <vt:vector size="71" baseType="lpstr">
      <vt:lpstr>Arial</vt:lpstr>
      <vt:lpstr>Book Antiqua</vt:lpstr>
      <vt:lpstr>Calibri</vt:lpstr>
      <vt:lpstr>Candara</vt:lpstr>
      <vt:lpstr>Century Gothic</vt:lpstr>
      <vt:lpstr>Symbol</vt:lpstr>
      <vt:lpstr>Times New Roman</vt:lpstr>
      <vt:lpstr>Times-Roman</vt:lpstr>
      <vt:lpstr>Wingdings</vt:lpstr>
      <vt:lpstr>Lecture 4540 2017</vt:lpstr>
      <vt:lpstr>1_Lecture 4540 2016</vt:lpstr>
      <vt:lpstr>2_Lecture 4540 2016</vt:lpstr>
      <vt:lpstr>Lectures</vt:lpstr>
      <vt:lpstr>1_Lectures</vt:lpstr>
      <vt:lpstr>2_Lectures</vt:lpstr>
      <vt:lpstr>Particles and Pathogens</vt:lpstr>
      <vt:lpstr>Big picture of water treatment</vt:lpstr>
      <vt:lpstr>Water sources</vt:lpstr>
      <vt:lpstr>Conventional Water Treatment Processes (focus on particles and pathogens*)</vt:lpstr>
      <vt:lpstr>Conventional Surface Water Treatment</vt:lpstr>
      <vt:lpstr>AguaClara Surface Water Treatment</vt:lpstr>
      <vt:lpstr>Conventional Floc/sed/rapid sand used to treat turbidity &gt; 10 NTU</vt:lpstr>
      <vt:lpstr>Membrane filtration for &lt;10 NTU</vt:lpstr>
      <vt:lpstr>More options!</vt:lpstr>
      <vt:lpstr>Jargon for Confusion in Env. Eng.</vt:lpstr>
      <vt:lpstr>Guideline for choosing filtration technology</vt:lpstr>
      <vt:lpstr>How would you compare granular filtration vs membranes?</vt:lpstr>
      <vt:lpstr>Membrane Filtration at Ithaca Water Treatment Plant</vt:lpstr>
      <vt:lpstr>Tour questions</vt:lpstr>
      <vt:lpstr>Chemical feed system</vt:lpstr>
      <vt:lpstr>Sedimentation tank for 60 L/s Can you see the flocs???</vt:lpstr>
      <vt:lpstr>Plate settler hydraulics</vt:lpstr>
      <vt:lpstr>AguaClara Sedimentation Tank</vt:lpstr>
      <vt:lpstr>66 membrane modules to filter 44 L/s</vt:lpstr>
      <vt:lpstr>Pumps and controls for membranes</vt:lpstr>
      <vt:lpstr>Valves, Pumps, Flow Meters, Air Release</vt:lpstr>
      <vt:lpstr>4 30 Hp pumps</vt:lpstr>
      <vt:lpstr>Resilient Infrastructure</vt:lpstr>
      <vt:lpstr>More questions for the Tour?</vt:lpstr>
      <vt:lpstr>Filters with two completely different particle capture mechanisms</vt:lpstr>
      <vt:lpstr>Rapid Sand Filter  (Conventional US Treatment)</vt:lpstr>
      <vt:lpstr>Rapid Sand Filter Design</vt:lpstr>
      <vt:lpstr>Backwash (Fluidized Bed)</vt:lpstr>
      <vt:lpstr>Clean Bed Head Loss (Karmen Kozeny)</vt:lpstr>
      <vt:lpstr>Interception occurs where streamlines converge</vt:lpstr>
      <vt:lpstr>Active filtration zone slowly moves down through the filter</vt:lpstr>
      <vt:lpstr>Active Filtration zone</vt:lpstr>
      <vt:lpstr>Head loss in Rapid Sand Filters is close to linear before breakthrough</vt:lpstr>
      <vt:lpstr>PowerPoint Presentation</vt:lpstr>
      <vt:lpstr>Reflections on the field trip to City of Ithaca WTP</vt:lpstr>
      <vt:lpstr>Membrane Filtration</vt:lpstr>
      <vt:lpstr>Membrane Filtration for Drinking Water Treatment: Topics</vt:lpstr>
      <vt:lpstr>Pore sizes of membranes</vt:lpstr>
      <vt:lpstr>PowerPoint Presentation</vt:lpstr>
      <vt:lpstr>Why membranes?</vt:lpstr>
      <vt:lpstr>Definition of rejection for Membrane and Ultra Filtration</vt:lpstr>
      <vt:lpstr>Proposed particle capture mechanisms</vt:lpstr>
      <vt:lpstr>Membrane Hydraulics</vt:lpstr>
      <vt:lpstr>Head loss through membranes</vt:lpstr>
      <vt:lpstr>Head loss through membranes</vt:lpstr>
      <vt:lpstr>Head loss vs time for a membrane filter is nonlinear</vt:lpstr>
      <vt:lpstr>Membranes vs Slow Sand?</vt:lpstr>
      <vt:lpstr>Example product: MEMCOR XS submerged membrane system</vt:lpstr>
      <vt:lpstr>Floc/floc blanket/sed before membranes?</vt:lpstr>
      <vt:lpstr>Membrane fouling</vt:lpstr>
      <vt:lpstr>Membrane cleaning</vt:lpstr>
      <vt:lpstr>Membrane Story: Temple Texas</vt:lpstr>
      <vt:lpstr>PowerPoint Presentation</vt:lpstr>
      <vt:lpstr>What’s missing</vt:lpstr>
      <vt:lpstr>Assignment on unit process selection</vt:lpstr>
      <vt:lpstr>Part of a model for removal of dissolved species with membranes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Monroe Weber-Shirk</dc:creator>
  <cp:lastModifiedBy>mw24</cp:lastModifiedBy>
  <cp:revision>44</cp:revision>
  <dcterms:created xsi:type="dcterms:W3CDTF">2019-06-12T13:24:20Z</dcterms:created>
  <dcterms:modified xsi:type="dcterms:W3CDTF">2020-02-18T16:21:17Z</dcterms:modified>
</cp:coreProperties>
</file>